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8" r:id="rId4"/>
    <p:sldId id="259" r:id="rId5"/>
    <p:sldId id="285" r:id="rId6"/>
    <p:sldId id="286" r:id="rId7"/>
    <p:sldId id="287" r:id="rId8"/>
    <p:sldId id="260" r:id="rId9"/>
    <p:sldId id="261" r:id="rId10"/>
    <p:sldId id="262" r:id="rId11"/>
    <p:sldId id="263" r:id="rId12"/>
    <p:sldId id="293" r:id="rId13"/>
    <p:sldId id="288" r:id="rId14"/>
    <p:sldId id="300" r:id="rId15"/>
    <p:sldId id="290" r:id="rId16"/>
    <p:sldId id="291" r:id="rId17"/>
    <p:sldId id="264" r:id="rId18"/>
    <p:sldId id="265" r:id="rId19"/>
    <p:sldId id="269" r:id="rId20"/>
    <p:sldId id="272" r:id="rId21"/>
    <p:sldId id="273" r:id="rId22"/>
    <p:sldId id="270" r:id="rId23"/>
    <p:sldId id="280" r:id="rId24"/>
    <p:sldId id="298" r:id="rId25"/>
    <p:sldId id="274" r:id="rId26"/>
    <p:sldId id="276" r:id="rId27"/>
    <p:sldId id="275" r:id="rId28"/>
    <p:sldId id="299" r:id="rId29"/>
    <p:sldId id="277" r:id="rId30"/>
    <p:sldId id="278" r:id="rId31"/>
    <p:sldId id="292" r:id="rId32"/>
    <p:sldId id="295" r:id="rId33"/>
    <p:sldId id="296" r:id="rId34"/>
    <p:sldId id="297" r:id="rId35"/>
    <p:sldId id="271" r:id="rId36"/>
    <p:sldId id="281" r:id="rId37"/>
    <p:sldId id="284" r:id="rId38"/>
    <p:sldId id="28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F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05"/>
  </p:normalViewPr>
  <p:slideViewPr>
    <p:cSldViewPr snapToGrid="0" snapToObjects="1">
      <p:cViewPr varScale="1">
        <p:scale>
          <a:sx n="89" d="100"/>
          <a:sy n="89" d="100"/>
        </p:scale>
        <p:origin x="41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6C02E0-1FB6-43E1-938F-52573194A869}" type="doc">
      <dgm:prSet loTypeId="urn:microsoft.com/office/officeart/2009/3/layout/BlockDescendingList" loCatId="list" qsTypeId="urn:microsoft.com/office/officeart/2005/8/quickstyle/simple1" qsCatId="simple" csTypeId="urn:microsoft.com/office/officeart/2005/8/colors/accent1_2" csCatId="accent1" phldr="1"/>
      <dgm:spPr/>
      <dgm:t>
        <a:bodyPr/>
        <a:lstStyle/>
        <a:p>
          <a:endParaRPr lang="en-US"/>
        </a:p>
      </dgm:t>
    </dgm:pt>
    <dgm:pt modelId="{2F09A81B-768A-4D68-9FD8-BE7232C2B157}">
      <dgm:prSet phldrT="[Text]"/>
      <dgm:spPr/>
      <dgm:t>
        <a:bodyPr/>
        <a:lstStyle/>
        <a:p>
          <a:r>
            <a:rPr lang="en-US" dirty="0" smtClean="0"/>
            <a:t>Social Sciences</a:t>
          </a:r>
          <a:endParaRPr lang="en-US" dirty="0"/>
        </a:p>
      </dgm:t>
    </dgm:pt>
    <dgm:pt modelId="{1CEFA579-28A2-463D-9B31-E38A23848FAC}" type="parTrans" cxnId="{DA1A980A-91CF-4816-897F-AD2083ED03C7}">
      <dgm:prSet/>
      <dgm:spPr/>
      <dgm:t>
        <a:bodyPr/>
        <a:lstStyle/>
        <a:p>
          <a:endParaRPr lang="en-US"/>
        </a:p>
      </dgm:t>
    </dgm:pt>
    <dgm:pt modelId="{6CF7B188-1AD3-44D4-9F72-4DD047A88F3E}" type="sibTrans" cxnId="{DA1A980A-91CF-4816-897F-AD2083ED03C7}">
      <dgm:prSet/>
      <dgm:spPr/>
      <dgm:t>
        <a:bodyPr/>
        <a:lstStyle/>
        <a:p>
          <a:endParaRPr lang="en-US"/>
        </a:p>
      </dgm:t>
    </dgm:pt>
    <dgm:pt modelId="{FC806AC7-B7C0-45F1-AF02-0480CAAC2821}">
      <dgm:prSet phldrT="[Text]"/>
      <dgm:spPr/>
      <dgm:t>
        <a:bodyPr/>
        <a:lstStyle/>
        <a:p>
          <a:r>
            <a:rPr lang="en-US" dirty="0" smtClean="0"/>
            <a:t>Political Science</a:t>
          </a:r>
          <a:endParaRPr lang="en-US" dirty="0"/>
        </a:p>
      </dgm:t>
    </dgm:pt>
    <dgm:pt modelId="{9EF531EC-EC4C-431B-9A73-009A5F899863}" type="parTrans" cxnId="{DD6EB938-03A3-4F99-9845-C6E4F4622FAD}">
      <dgm:prSet/>
      <dgm:spPr/>
      <dgm:t>
        <a:bodyPr/>
        <a:lstStyle/>
        <a:p>
          <a:endParaRPr lang="en-US"/>
        </a:p>
      </dgm:t>
    </dgm:pt>
    <dgm:pt modelId="{B6019DAC-5849-4BC4-90AF-27573E55DA1A}" type="sibTrans" cxnId="{DD6EB938-03A3-4F99-9845-C6E4F4622FAD}">
      <dgm:prSet/>
      <dgm:spPr/>
      <dgm:t>
        <a:bodyPr/>
        <a:lstStyle/>
        <a:p>
          <a:endParaRPr lang="en-US"/>
        </a:p>
      </dgm:t>
    </dgm:pt>
    <dgm:pt modelId="{86E9F31B-D501-42CA-8B79-FB56475003C0}">
      <dgm:prSet phldrT="[Text]"/>
      <dgm:spPr/>
      <dgm:t>
        <a:bodyPr/>
        <a:lstStyle/>
        <a:p>
          <a:r>
            <a:rPr lang="en-US" dirty="0" smtClean="0"/>
            <a:t>Social Work</a:t>
          </a:r>
          <a:endParaRPr lang="en-US" dirty="0"/>
        </a:p>
      </dgm:t>
    </dgm:pt>
    <dgm:pt modelId="{C87FAA34-EAFD-4E1A-8B4E-28B6144CC9C7}" type="parTrans" cxnId="{C961E71A-E673-4966-8E5D-7994C36B40BD}">
      <dgm:prSet/>
      <dgm:spPr/>
      <dgm:t>
        <a:bodyPr/>
        <a:lstStyle/>
        <a:p>
          <a:endParaRPr lang="en-US"/>
        </a:p>
      </dgm:t>
    </dgm:pt>
    <dgm:pt modelId="{37990478-D38A-48BD-B742-F05221182C88}" type="sibTrans" cxnId="{C961E71A-E673-4966-8E5D-7994C36B40BD}">
      <dgm:prSet/>
      <dgm:spPr/>
      <dgm:t>
        <a:bodyPr/>
        <a:lstStyle/>
        <a:p>
          <a:endParaRPr lang="en-US"/>
        </a:p>
      </dgm:t>
    </dgm:pt>
    <dgm:pt modelId="{C76B99B6-3884-41FA-8E18-3C276AB6F109}">
      <dgm:prSet phldrT="[Text]"/>
      <dgm:spPr/>
      <dgm:t>
        <a:bodyPr/>
        <a:lstStyle/>
        <a:p>
          <a:r>
            <a:rPr lang="en-US" dirty="0" smtClean="0"/>
            <a:t>Sciences</a:t>
          </a:r>
          <a:endParaRPr lang="en-US" dirty="0"/>
        </a:p>
      </dgm:t>
    </dgm:pt>
    <dgm:pt modelId="{1F03C6D3-5E25-4BB9-A480-51F1B3C73F89}" type="parTrans" cxnId="{64AFB32F-DD50-47E4-B35A-12484487A69E}">
      <dgm:prSet/>
      <dgm:spPr/>
      <dgm:t>
        <a:bodyPr/>
        <a:lstStyle/>
        <a:p>
          <a:endParaRPr lang="en-US"/>
        </a:p>
      </dgm:t>
    </dgm:pt>
    <dgm:pt modelId="{3B8739BD-DC18-4DB2-83C4-DD176BE4C696}" type="sibTrans" cxnId="{64AFB32F-DD50-47E4-B35A-12484487A69E}">
      <dgm:prSet/>
      <dgm:spPr/>
      <dgm:t>
        <a:bodyPr/>
        <a:lstStyle/>
        <a:p>
          <a:endParaRPr lang="en-US"/>
        </a:p>
      </dgm:t>
    </dgm:pt>
    <dgm:pt modelId="{47F84280-9DAD-4A06-BACF-645E70B0C2D7}">
      <dgm:prSet phldrT="[Text]"/>
      <dgm:spPr/>
      <dgm:t>
        <a:bodyPr/>
        <a:lstStyle/>
        <a:p>
          <a:r>
            <a:rPr lang="en-US" dirty="0" smtClean="0"/>
            <a:t>Biology</a:t>
          </a:r>
          <a:endParaRPr lang="en-US" dirty="0"/>
        </a:p>
      </dgm:t>
    </dgm:pt>
    <dgm:pt modelId="{CF972E59-BE57-4DDB-BAEF-6F6E73837959}" type="parTrans" cxnId="{2D4F6FC5-D40E-4871-9F32-F7ED814635A1}">
      <dgm:prSet/>
      <dgm:spPr/>
      <dgm:t>
        <a:bodyPr/>
        <a:lstStyle/>
        <a:p>
          <a:endParaRPr lang="en-US"/>
        </a:p>
      </dgm:t>
    </dgm:pt>
    <dgm:pt modelId="{7BBD1C24-A3A1-4905-997B-B8451E0CAFB6}" type="sibTrans" cxnId="{2D4F6FC5-D40E-4871-9F32-F7ED814635A1}">
      <dgm:prSet/>
      <dgm:spPr/>
      <dgm:t>
        <a:bodyPr/>
        <a:lstStyle/>
        <a:p>
          <a:endParaRPr lang="en-US"/>
        </a:p>
      </dgm:t>
    </dgm:pt>
    <dgm:pt modelId="{9F7C5966-4D3F-4A57-A27A-6EA7CB055774}">
      <dgm:prSet phldrT="[Text]"/>
      <dgm:spPr/>
      <dgm:t>
        <a:bodyPr/>
        <a:lstStyle/>
        <a:p>
          <a:r>
            <a:rPr lang="en-US" dirty="0" smtClean="0"/>
            <a:t>Engineering</a:t>
          </a:r>
          <a:endParaRPr lang="en-US" dirty="0"/>
        </a:p>
      </dgm:t>
    </dgm:pt>
    <dgm:pt modelId="{11C561D8-EE4B-4EBC-AAF1-09B550094351}" type="parTrans" cxnId="{4F131284-0E38-475C-8836-0BD599E87EFF}">
      <dgm:prSet/>
      <dgm:spPr/>
      <dgm:t>
        <a:bodyPr/>
        <a:lstStyle/>
        <a:p>
          <a:endParaRPr lang="en-US"/>
        </a:p>
      </dgm:t>
    </dgm:pt>
    <dgm:pt modelId="{6197D5F0-CD4B-471E-9ED3-CC79CF730CF7}" type="sibTrans" cxnId="{4F131284-0E38-475C-8836-0BD599E87EFF}">
      <dgm:prSet/>
      <dgm:spPr/>
      <dgm:t>
        <a:bodyPr/>
        <a:lstStyle/>
        <a:p>
          <a:endParaRPr lang="en-US"/>
        </a:p>
      </dgm:t>
    </dgm:pt>
    <dgm:pt modelId="{3D3CA2C9-A0C9-4DD3-96C0-DE63E141AB65}">
      <dgm:prSet phldrT="[Text]"/>
      <dgm:spPr/>
      <dgm:t>
        <a:bodyPr/>
        <a:lstStyle/>
        <a:p>
          <a:r>
            <a:rPr lang="en-US" dirty="0" smtClean="0"/>
            <a:t>Humanities</a:t>
          </a:r>
          <a:endParaRPr lang="en-US" dirty="0"/>
        </a:p>
      </dgm:t>
    </dgm:pt>
    <dgm:pt modelId="{C306F6AF-6203-4A9E-9AF7-240386E41BCA}" type="parTrans" cxnId="{3E7CF686-38F7-46A9-9F97-0EAC4CA7C7DC}">
      <dgm:prSet/>
      <dgm:spPr/>
      <dgm:t>
        <a:bodyPr/>
        <a:lstStyle/>
        <a:p>
          <a:endParaRPr lang="en-US"/>
        </a:p>
      </dgm:t>
    </dgm:pt>
    <dgm:pt modelId="{D324D103-381D-4E88-B0DC-E10322D0C3D2}" type="sibTrans" cxnId="{3E7CF686-38F7-46A9-9F97-0EAC4CA7C7DC}">
      <dgm:prSet/>
      <dgm:spPr/>
      <dgm:t>
        <a:bodyPr/>
        <a:lstStyle/>
        <a:p>
          <a:endParaRPr lang="en-US"/>
        </a:p>
      </dgm:t>
    </dgm:pt>
    <dgm:pt modelId="{D407F072-1BA6-436E-9A17-5E1EA4E1A170}">
      <dgm:prSet phldrT="[Text]"/>
      <dgm:spPr/>
      <dgm:t>
        <a:bodyPr/>
        <a:lstStyle/>
        <a:p>
          <a:r>
            <a:rPr lang="en-US" dirty="0" smtClean="0"/>
            <a:t>History</a:t>
          </a:r>
          <a:endParaRPr lang="en-US" dirty="0"/>
        </a:p>
      </dgm:t>
    </dgm:pt>
    <dgm:pt modelId="{19FC29E1-37FB-4FA1-8F48-0AD7C20C7A6F}" type="parTrans" cxnId="{F2530BB4-4EF3-4030-951F-874E3658D740}">
      <dgm:prSet/>
      <dgm:spPr/>
      <dgm:t>
        <a:bodyPr/>
        <a:lstStyle/>
        <a:p>
          <a:endParaRPr lang="en-US"/>
        </a:p>
      </dgm:t>
    </dgm:pt>
    <dgm:pt modelId="{DE042965-3529-4624-9C13-A7D7B4E21D6E}" type="sibTrans" cxnId="{F2530BB4-4EF3-4030-951F-874E3658D740}">
      <dgm:prSet/>
      <dgm:spPr/>
      <dgm:t>
        <a:bodyPr/>
        <a:lstStyle/>
        <a:p>
          <a:endParaRPr lang="en-US"/>
        </a:p>
      </dgm:t>
    </dgm:pt>
    <dgm:pt modelId="{F45EDC81-2165-4969-BBB3-8DA5BC01B136}">
      <dgm:prSet phldrT="[Text]"/>
      <dgm:spPr/>
      <dgm:t>
        <a:bodyPr/>
        <a:lstStyle/>
        <a:p>
          <a:r>
            <a:rPr lang="en-US" dirty="0" smtClean="0"/>
            <a:t>Journalism</a:t>
          </a:r>
          <a:endParaRPr lang="en-US" dirty="0"/>
        </a:p>
      </dgm:t>
    </dgm:pt>
    <dgm:pt modelId="{B1E27DFF-6F00-4871-97B6-25B021D0CF3D}" type="parTrans" cxnId="{5C41E8BA-303D-4B06-B5A4-0A1F6297C878}">
      <dgm:prSet/>
      <dgm:spPr/>
      <dgm:t>
        <a:bodyPr/>
        <a:lstStyle/>
        <a:p>
          <a:endParaRPr lang="en-US"/>
        </a:p>
      </dgm:t>
    </dgm:pt>
    <dgm:pt modelId="{36D30322-FA52-466B-B854-4DA2CC8E1A12}" type="sibTrans" cxnId="{5C41E8BA-303D-4B06-B5A4-0A1F6297C878}">
      <dgm:prSet/>
      <dgm:spPr/>
      <dgm:t>
        <a:bodyPr/>
        <a:lstStyle/>
        <a:p>
          <a:endParaRPr lang="en-US"/>
        </a:p>
      </dgm:t>
    </dgm:pt>
    <dgm:pt modelId="{4CC382DF-5408-4D36-979A-BE5FB46B5133}">
      <dgm:prSet phldrT="[Text]"/>
      <dgm:spPr/>
      <dgm:t>
        <a:bodyPr/>
        <a:lstStyle/>
        <a:p>
          <a:r>
            <a:rPr lang="en-US" dirty="0" smtClean="0"/>
            <a:t>Business and Economics</a:t>
          </a:r>
          <a:endParaRPr lang="en-US" dirty="0"/>
        </a:p>
      </dgm:t>
    </dgm:pt>
    <dgm:pt modelId="{202C1382-1FA9-4C5D-B987-25CC8268777E}" type="parTrans" cxnId="{D166ECA1-A348-4925-B9E6-3EAB8B471594}">
      <dgm:prSet/>
      <dgm:spPr/>
      <dgm:t>
        <a:bodyPr/>
        <a:lstStyle/>
        <a:p>
          <a:endParaRPr lang="en-US"/>
        </a:p>
      </dgm:t>
    </dgm:pt>
    <dgm:pt modelId="{FD7E1274-E4F4-40CA-BDCE-411EA1111956}" type="sibTrans" cxnId="{D166ECA1-A348-4925-B9E6-3EAB8B471594}">
      <dgm:prSet/>
      <dgm:spPr/>
      <dgm:t>
        <a:bodyPr/>
        <a:lstStyle/>
        <a:p>
          <a:endParaRPr lang="en-US"/>
        </a:p>
      </dgm:t>
    </dgm:pt>
    <dgm:pt modelId="{40010DD8-36F7-4E0A-86E2-499B3658ABD7}">
      <dgm:prSet phldrT="[Text]"/>
      <dgm:spPr/>
      <dgm:t>
        <a:bodyPr/>
        <a:lstStyle/>
        <a:p>
          <a:r>
            <a:rPr lang="en-US" dirty="0" smtClean="0"/>
            <a:t>Education</a:t>
          </a:r>
          <a:endParaRPr lang="en-US" dirty="0"/>
        </a:p>
      </dgm:t>
    </dgm:pt>
    <dgm:pt modelId="{46BAA44D-C5C2-4EE4-B338-321FC0BE40D5}" type="parTrans" cxnId="{11AED1BC-E4A3-45F7-8A8F-2EF9CED457A3}">
      <dgm:prSet/>
      <dgm:spPr/>
      <dgm:t>
        <a:bodyPr/>
        <a:lstStyle/>
        <a:p>
          <a:endParaRPr lang="en-US"/>
        </a:p>
      </dgm:t>
    </dgm:pt>
    <dgm:pt modelId="{8F66AD33-A553-4BE2-B425-78C7A5CCEF74}" type="sibTrans" cxnId="{11AED1BC-E4A3-45F7-8A8F-2EF9CED457A3}">
      <dgm:prSet/>
      <dgm:spPr/>
      <dgm:t>
        <a:bodyPr/>
        <a:lstStyle/>
        <a:p>
          <a:endParaRPr lang="en-US"/>
        </a:p>
      </dgm:t>
    </dgm:pt>
    <dgm:pt modelId="{54AFF578-DD68-4D20-841B-FCF0775426B8}">
      <dgm:prSet phldrT="[Text]"/>
      <dgm:spPr/>
      <dgm:t>
        <a:bodyPr/>
        <a:lstStyle/>
        <a:p>
          <a:r>
            <a:rPr lang="en-US" dirty="0" smtClean="0"/>
            <a:t>Public administration</a:t>
          </a:r>
          <a:endParaRPr lang="en-US" dirty="0"/>
        </a:p>
      </dgm:t>
    </dgm:pt>
    <dgm:pt modelId="{2A2C5A76-7B87-45D1-B8E2-1A3D9CE5FFD8}" type="parTrans" cxnId="{945C16FD-D219-4948-B575-F3813B7E6C19}">
      <dgm:prSet/>
      <dgm:spPr/>
      <dgm:t>
        <a:bodyPr/>
        <a:lstStyle/>
        <a:p>
          <a:endParaRPr lang="en-US"/>
        </a:p>
      </dgm:t>
    </dgm:pt>
    <dgm:pt modelId="{FBF7A688-1D78-4519-B31F-FF38EB1879B2}" type="sibTrans" cxnId="{945C16FD-D219-4948-B575-F3813B7E6C19}">
      <dgm:prSet/>
      <dgm:spPr/>
      <dgm:t>
        <a:bodyPr/>
        <a:lstStyle/>
        <a:p>
          <a:endParaRPr lang="en-US"/>
        </a:p>
      </dgm:t>
    </dgm:pt>
    <dgm:pt modelId="{077031F9-37D5-43D7-8F90-1F35332988F8}">
      <dgm:prSet phldrT="[Text]"/>
      <dgm:spPr/>
      <dgm:t>
        <a:bodyPr/>
        <a:lstStyle/>
        <a:p>
          <a:r>
            <a:rPr lang="en-US" dirty="0" smtClean="0"/>
            <a:t>Urban planning</a:t>
          </a:r>
          <a:endParaRPr lang="en-US" dirty="0"/>
        </a:p>
      </dgm:t>
    </dgm:pt>
    <dgm:pt modelId="{C9795CC3-D25B-484E-B2AE-19C76C485E68}" type="parTrans" cxnId="{D64B1A7D-9B2E-4FDD-8121-18A8C4955C56}">
      <dgm:prSet/>
      <dgm:spPr/>
      <dgm:t>
        <a:bodyPr/>
        <a:lstStyle/>
        <a:p>
          <a:endParaRPr lang="en-US"/>
        </a:p>
      </dgm:t>
    </dgm:pt>
    <dgm:pt modelId="{8A498207-6223-43F5-9CFA-A4CAAC4DA8EE}" type="sibTrans" cxnId="{D64B1A7D-9B2E-4FDD-8121-18A8C4955C56}">
      <dgm:prSet/>
      <dgm:spPr/>
      <dgm:t>
        <a:bodyPr/>
        <a:lstStyle/>
        <a:p>
          <a:endParaRPr lang="en-US"/>
        </a:p>
      </dgm:t>
    </dgm:pt>
    <dgm:pt modelId="{E8C30241-BD7C-42D2-9EE2-C651FDAC6B94}">
      <dgm:prSet phldrT="[Text]"/>
      <dgm:spPr/>
      <dgm:t>
        <a:bodyPr/>
        <a:lstStyle/>
        <a:p>
          <a:r>
            <a:rPr lang="en-US" dirty="0" smtClean="0"/>
            <a:t>Literature</a:t>
          </a:r>
          <a:endParaRPr lang="en-US" dirty="0"/>
        </a:p>
      </dgm:t>
    </dgm:pt>
    <dgm:pt modelId="{2AB4DD7F-1B71-45E5-B6DE-257CDC0D167B}" type="parTrans" cxnId="{B0807A9B-37E8-47A2-866F-D234B4ACFEA0}">
      <dgm:prSet/>
      <dgm:spPr/>
      <dgm:t>
        <a:bodyPr/>
        <a:lstStyle/>
        <a:p>
          <a:endParaRPr lang="en-US"/>
        </a:p>
      </dgm:t>
    </dgm:pt>
    <dgm:pt modelId="{7E5A3DBC-A4BE-4995-9867-969D35E090D4}" type="sibTrans" cxnId="{B0807A9B-37E8-47A2-866F-D234B4ACFEA0}">
      <dgm:prSet/>
      <dgm:spPr/>
      <dgm:t>
        <a:bodyPr/>
        <a:lstStyle/>
        <a:p>
          <a:endParaRPr lang="en-US"/>
        </a:p>
      </dgm:t>
    </dgm:pt>
    <dgm:pt modelId="{5178063C-D4C6-4F01-8403-0C029E242662}">
      <dgm:prSet phldrT="[Text]"/>
      <dgm:spPr/>
      <dgm:t>
        <a:bodyPr/>
        <a:lstStyle/>
        <a:p>
          <a:r>
            <a:rPr lang="en-US" dirty="0" smtClean="0"/>
            <a:t>Criminology </a:t>
          </a:r>
          <a:endParaRPr lang="en-US" dirty="0"/>
        </a:p>
      </dgm:t>
    </dgm:pt>
    <dgm:pt modelId="{510906AC-FF7B-4ECF-A1BC-B18274EBC450}" type="parTrans" cxnId="{68123143-AA78-4022-B91A-F9122C3D1A32}">
      <dgm:prSet/>
      <dgm:spPr/>
      <dgm:t>
        <a:bodyPr/>
        <a:lstStyle/>
        <a:p>
          <a:endParaRPr lang="en-US"/>
        </a:p>
      </dgm:t>
    </dgm:pt>
    <dgm:pt modelId="{9C46F530-3F16-4482-838C-83E4DA0682A2}" type="sibTrans" cxnId="{68123143-AA78-4022-B91A-F9122C3D1A32}">
      <dgm:prSet/>
      <dgm:spPr/>
      <dgm:t>
        <a:bodyPr/>
        <a:lstStyle/>
        <a:p>
          <a:endParaRPr lang="en-US"/>
        </a:p>
      </dgm:t>
    </dgm:pt>
    <dgm:pt modelId="{4F99DF5A-E451-400D-9290-459748BBBE4B}">
      <dgm:prSet phldrT="[Text]"/>
      <dgm:spPr/>
      <dgm:t>
        <a:bodyPr/>
        <a:lstStyle/>
        <a:p>
          <a:r>
            <a:rPr lang="en-US" dirty="0" smtClean="0"/>
            <a:t>Library and information science</a:t>
          </a:r>
          <a:endParaRPr lang="en-US" dirty="0"/>
        </a:p>
      </dgm:t>
    </dgm:pt>
    <dgm:pt modelId="{778BBADB-FBE0-4E0A-9373-309E49697019}" type="parTrans" cxnId="{B53D081D-AB1E-4116-AF28-E90996FC1BB7}">
      <dgm:prSet/>
      <dgm:spPr/>
      <dgm:t>
        <a:bodyPr/>
        <a:lstStyle/>
        <a:p>
          <a:endParaRPr lang="en-US"/>
        </a:p>
      </dgm:t>
    </dgm:pt>
    <dgm:pt modelId="{E2573EDA-8C5C-44FC-A54D-8725063C4FAF}" type="sibTrans" cxnId="{B53D081D-AB1E-4116-AF28-E90996FC1BB7}">
      <dgm:prSet/>
      <dgm:spPr/>
      <dgm:t>
        <a:bodyPr/>
        <a:lstStyle/>
        <a:p>
          <a:endParaRPr lang="en-US"/>
        </a:p>
      </dgm:t>
    </dgm:pt>
    <dgm:pt modelId="{B4A1A73E-BD70-49E4-A15F-DDDF643F6388}">
      <dgm:prSet phldrT="[Text]"/>
      <dgm:spPr/>
      <dgm:t>
        <a:bodyPr/>
        <a:lstStyle/>
        <a:p>
          <a:r>
            <a:rPr lang="en-US" dirty="0" smtClean="0"/>
            <a:t>Medicine</a:t>
          </a:r>
          <a:endParaRPr lang="en-US" dirty="0"/>
        </a:p>
      </dgm:t>
    </dgm:pt>
    <dgm:pt modelId="{96815F47-BE57-4691-9C60-2CE37D487FC7}" type="parTrans" cxnId="{CA08954A-BC73-42D0-84EC-BCD6750BB5C0}">
      <dgm:prSet/>
      <dgm:spPr/>
      <dgm:t>
        <a:bodyPr/>
        <a:lstStyle/>
        <a:p>
          <a:endParaRPr lang="en-US"/>
        </a:p>
      </dgm:t>
    </dgm:pt>
    <dgm:pt modelId="{D0F3FBE1-4384-4DC5-A7CE-0F99E36208DF}" type="sibTrans" cxnId="{CA08954A-BC73-42D0-84EC-BCD6750BB5C0}">
      <dgm:prSet/>
      <dgm:spPr/>
      <dgm:t>
        <a:bodyPr/>
        <a:lstStyle/>
        <a:p>
          <a:endParaRPr lang="en-US"/>
        </a:p>
      </dgm:t>
    </dgm:pt>
    <dgm:pt modelId="{FDD64B8E-8E2F-4268-9DA2-0E8B5CBD0BFB}">
      <dgm:prSet phldrT="[Text]"/>
      <dgm:spPr/>
      <dgm:t>
        <a:bodyPr/>
        <a:lstStyle/>
        <a:p>
          <a:r>
            <a:rPr lang="en-US" dirty="0" smtClean="0"/>
            <a:t>Atmospheric Sciences</a:t>
          </a:r>
          <a:endParaRPr lang="en-US" dirty="0"/>
        </a:p>
      </dgm:t>
    </dgm:pt>
    <dgm:pt modelId="{E24DD501-D295-42C3-A743-EDC4A9B6228C}" type="parTrans" cxnId="{A1EF4076-76EF-49E7-ACF3-0711F3782245}">
      <dgm:prSet/>
      <dgm:spPr/>
      <dgm:t>
        <a:bodyPr/>
        <a:lstStyle/>
        <a:p>
          <a:endParaRPr lang="en-US"/>
        </a:p>
      </dgm:t>
    </dgm:pt>
    <dgm:pt modelId="{322AF299-6ADA-4486-8987-37E73ACEB39D}" type="sibTrans" cxnId="{A1EF4076-76EF-49E7-ACF3-0711F3782245}">
      <dgm:prSet/>
      <dgm:spPr/>
      <dgm:t>
        <a:bodyPr/>
        <a:lstStyle/>
        <a:p>
          <a:endParaRPr lang="en-US"/>
        </a:p>
      </dgm:t>
    </dgm:pt>
    <dgm:pt modelId="{8D90A9D3-00C4-4BBA-98AF-5838D724E8BF}">
      <dgm:prSet phldrT="[Text]"/>
      <dgm:spPr/>
      <dgm:t>
        <a:bodyPr/>
        <a:lstStyle/>
        <a:p>
          <a:r>
            <a:rPr lang="en-US" dirty="0" smtClean="0"/>
            <a:t>Agriculture</a:t>
          </a:r>
          <a:endParaRPr lang="en-US" dirty="0"/>
        </a:p>
      </dgm:t>
    </dgm:pt>
    <dgm:pt modelId="{A2064E03-0DF8-4E0E-BBD2-D9CACCCD6F11}" type="parTrans" cxnId="{DAA7CEE0-4B1E-476F-8751-18EC1B950D07}">
      <dgm:prSet/>
      <dgm:spPr/>
      <dgm:t>
        <a:bodyPr/>
        <a:lstStyle/>
        <a:p>
          <a:endParaRPr lang="en-US"/>
        </a:p>
      </dgm:t>
    </dgm:pt>
    <dgm:pt modelId="{33834275-78EE-4D49-B00E-6357E0EF406E}" type="sibTrans" cxnId="{DAA7CEE0-4B1E-476F-8751-18EC1B950D07}">
      <dgm:prSet/>
      <dgm:spPr/>
      <dgm:t>
        <a:bodyPr/>
        <a:lstStyle/>
        <a:p>
          <a:endParaRPr lang="en-US"/>
        </a:p>
      </dgm:t>
    </dgm:pt>
    <dgm:pt modelId="{39075B73-C3D5-4756-A242-95FF09B9C671}">
      <dgm:prSet phldrT="[Text]"/>
      <dgm:spPr/>
      <dgm:t>
        <a:bodyPr/>
        <a:lstStyle/>
        <a:p>
          <a:r>
            <a:rPr lang="en-US" dirty="0" smtClean="0"/>
            <a:t>Environmental Sciences</a:t>
          </a:r>
          <a:endParaRPr lang="en-US" dirty="0"/>
        </a:p>
      </dgm:t>
    </dgm:pt>
    <dgm:pt modelId="{47CB975C-448F-4680-B9F5-1AED53227E3F}" type="parTrans" cxnId="{E7CB9ED1-229C-4D44-9F50-7AC8FA92A016}">
      <dgm:prSet/>
      <dgm:spPr/>
      <dgm:t>
        <a:bodyPr/>
        <a:lstStyle/>
        <a:p>
          <a:endParaRPr lang="en-US"/>
        </a:p>
      </dgm:t>
    </dgm:pt>
    <dgm:pt modelId="{0448ADC0-9C3E-461C-8E70-700FE1655300}" type="sibTrans" cxnId="{E7CB9ED1-229C-4D44-9F50-7AC8FA92A016}">
      <dgm:prSet/>
      <dgm:spPr/>
      <dgm:t>
        <a:bodyPr/>
        <a:lstStyle/>
        <a:p>
          <a:endParaRPr lang="en-US"/>
        </a:p>
      </dgm:t>
    </dgm:pt>
    <dgm:pt modelId="{F1840167-4680-4646-95F5-C96DC8495E25}">
      <dgm:prSet phldrT="[Text]"/>
      <dgm:spPr/>
      <dgm:t>
        <a:bodyPr/>
        <a:lstStyle/>
        <a:p>
          <a:r>
            <a:rPr lang="en-US" smtClean="0"/>
            <a:t>Geology</a:t>
          </a:r>
          <a:endParaRPr lang="en-US" dirty="0"/>
        </a:p>
      </dgm:t>
    </dgm:pt>
    <dgm:pt modelId="{14B21C6D-8CD6-4421-B6B5-81C4BD882246}" type="parTrans" cxnId="{6CDC50D0-6313-4B7B-80B0-32F2BA4DD235}">
      <dgm:prSet/>
      <dgm:spPr/>
      <dgm:t>
        <a:bodyPr/>
        <a:lstStyle/>
        <a:p>
          <a:endParaRPr lang="en-US"/>
        </a:p>
      </dgm:t>
    </dgm:pt>
    <dgm:pt modelId="{82E295B9-5F0D-481D-B114-FB4EE4398AF0}" type="sibTrans" cxnId="{6CDC50D0-6313-4B7B-80B0-32F2BA4DD235}">
      <dgm:prSet/>
      <dgm:spPr/>
      <dgm:t>
        <a:bodyPr/>
        <a:lstStyle/>
        <a:p>
          <a:endParaRPr lang="en-US"/>
        </a:p>
      </dgm:t>
    </dgm:pt>
    <dgm:pt modelId="{00DE9792-4395-41CA-BB88-5E32F75E7F5E}">
      <dgm:prSet phldrT="[Text]"/>
      <dgm:spPr/>
      <dgm:t>
        <a:bodyPr/>
        <a:lstStyle/>
        <a:p>
          <a:r>
            <a:rPr lang="en-US" dirty="0" smtClean="0"/>
            <a:t>Archaeology</a:t>
          </a:r>
          <a:endParaRPr lang="en-US" dirty="0"/>
        </a:p>
      </dgm:t>
    </dgm:pt>
    <dgm:pt modelId="{6E4E064F-E855-420E-9762-8DF6B0AED316}" type="parTrans" cxnId="{827032D6-EC11-496E-BE29-2E6B8547915A}">
      <dgm:prSet/>
      <dgm:spPr/>
      <dgm:t>
        <a:bodyPr/>
        <a:lstStyle/>
        <a:p>
          <a:endParaRPr lang="en-US"/>
        </a:p>
      </dgm:t>
    </dgm:pt>
    <dgm:pt modelId="{6E95F2FA-39B3-49B2-926D-0B2C901EA2DA}" type="sibTrans" cxnId="{827032D6-EC11-496E-BE29-2E6B8547915A}">
      <dgm:prSet/>
      <dgm:spPr/>
      <dgm:t>
        <a:bodyPr/>
        <a:lstStyle/>
        <a:p>
          <a:endParaRPr lang="en-US"/>
        </a:p>
      </dgm:t>
    </dgm:pt>
    <dgm:pt modelId="{E5ED4597-65B5-4B57-B002-19BF5AAB7BC0}">
      <dgm:prSet phldrT="[Text]"/>
      <dgm:spPr/>
      <dgm:t>
        <a:bodyPr/>
        <a:lstStyle/>
        <a:p>
          <a:r>
            <a:rPr lang="en-US" dirty="0" smtClean="0"/>
            <a:t>Anthropology</a:t>
          </a:r>
          <a:endParaRPr lang="en-US" dirty="0"/>
        </a:p>
      </dgm:t>
    </dgm:pt>
    <dgm:pt modelId="{90EF386E-34E2-466C-8E26-EB0E4ADF981F}" type="parTrans" cxnId="{8E2C9CEF-F7DE-4AB6-A7C0-4CF7EC028190}">
      <dgm:prSet/>
      <dgm:spPr/>
      <dgm:t>
        <a:bodyPr/>
        <a:lstStyle/>
        <a:p>
          <a:endParaRPr lang="en-US"/>
        </a:p>
      </dgm:t>
    </dgm:pt>
    <dgm:pt modelId="{7759EAC1-7B19-4D30-9270-7315D200D876}" type="sibTrans" cxnId="{8E2C9CEF-F7DE-4AB6-A7C0-4CF7EC028190}">
      <dgm:prSet/>
      <dgm:spPr/>
      <dgm:t>
        <a:bodyPr/>
        <a:lstStyle/>
        <a:p>
          <a:endParaRPr lang="en-US"/>
        </a:p>
      </dgm:t>
    </dgm:pt>
    <dgm:pt modelId="{A0F374C5-9DCC-420A-BC22-338B7F664B65}" type="pres">
      <dgm:prSet presAssocID="{986C02E0-1FB6-43E1-938F-52573194A869}" presName="Name0" presStyleCnt="0">
        <dgm:presLayoutVars>
          <dgm:chMax val="7"/>
          <dgm:chPref val="7"/>
          <dgm:dir/>
          <dgm:animLvl val="lvl"/>
        </dgm:presLayoutVars>
      </dgm:prSet>
      <dgm:spPr/>
      <dgm:t>
        <a:bodyPr/>
        <a:lstStyle/>
        <a:p>
          <a:endParaRPr lang="en-US"/>
        </a:p>
      </dgm:t>
    </dgm:pt>
    <dgm:pt modelId="{349C9A61-793A-4474-8C9B-5085497B1879}" type="pres">
      <dgm:prSet presAssocID="{2F09A81B-768A-4D68-9FD8-BE7232C2B157}" presName="parentText_1" presStyleLbl="node1" presStyleIdx="0" presStyleCnt="3">
        <dgm:presLayoutVars>
          <dgm:chMax val="1"/>
          <dgm:chPref val="1"/>
          <dgm:bulletEnabled val="1"/>
        </dgm:presLayoutVars>
      </dgm:prSet>
      <dgm:spPr/>
      <dgm:t>
        <a:bodyPr/>
        <a:lstStyle/>
        <a:p>
          <a:endParaRPr lang="en-US"/>
        </a:p>
      </dgm:t>
    </dgm:pt>
    <dgm:pt modelId="{A83ED6F2-1F10-4210-9AD6-34755EA40226}" type="pres">
      <dgm:prSet presAssocID="{2F09A81B-768A-4D68-9FD8-BE7232C2B157}" presName="childText_1" presStyleLbl="node1" presStyleIdx="0" presStyleCnt="3">
        <dgm:presLayoutVars>
          <dgm:chMax val="0"/>
          <dgm:chPref val="0"/>
          <dgm:bulletEnabled val="1"/>
        </dgm:presLayoutVars>
      </dgm:prSet>
      <dgm:spPr/>
      <dgm:t>
        <a:bodyPr/>
        <a:lstStyle/>
        <a:p>
          <a:endParaRPr lang="en-US"/>
        </a:p>
      </dgm:t>
    </dgm:pt>
    <dgm:pt modelId="{88C9AE83-E7F3-47FC-94D7-F218B600EB04}" type="pres">
      <dgm:prSet presAssocID="{2F09A81B-768A-4D68-9FD8-BE7232C2B157}" presName="accentShape_1" presStyleCnt="0"/>
      <dgm:spPr/>
    </dgm:pt>
    <dgm:pt modelId="{7E7D70F3-D6C4-47F5-B8C1-D3E649867DF8}" type="pres">
      <dgm:prSet presAssocID="{2F09A81B-768A-4D68-9FD8-BE7232C2B157}" presName="imageRepeatNode" presStyleLbl="node1" presStyleIdx="0" presStyleCnt="3"/>
      <dgm:spPr/>
      <dgm:t>
        <a:bodyPr/>
        <a:lstStyle/>
        <a:p>
          <a:endParaRPr lang="en-US"/>
        </a:p>
      </dgm:t>
    </dgm:pt>
    <dgm:pt modelId="{A2916560-F11E-45B1-9FCB-15782DDD663A}" type="pres">
      <dgm:prSet presAssocID="{C76B99B6-3884-41FA-8E18-3C276AB6F109}" presName="parentText_2" presStyleLbl="node1" presStyleIdx="0" presStyleCnt="3">
        <dgm:presLayoutVars>
          <dgm:chMax val="1"/>
          <dgm:chPref val="1"/>
          <dgm:bulletEnabled val="1"/>
        </dgm:presLayoutVars>
      </dgm:prSet>
      <dgm:spPr/>
      <dgm:t>
        <a:bodyPr/>
        <a:lstStyle/>
        <a:p>
          <a:endParaRPr lang="en-US"/>
        </a:p>
      </dgm:t>
    </dgm:pt>
    <dgm:pt modelId="{89F7DD8E-7442-49C7-8781-CCAEBC1D53CA}" type="pres">
      <dgm:prSet presAssocID="{C76B99B6-3884-41FA-8E18-3C276AB6F109}" presName="childText_2" presStyleLbl="node2" presStyleIdx="0" presStyleCnt="0">
        <dgm:presLayoutVars>
          <dgm:chMax val="0"/>
          <dgm:chPref val="0"/>
          <dgm:bulletEnabled val="1"/>
        </dgm:presLayoutVars>
      </dgm:prSet>
      <dgm:spPr/>
      <dgm:t>
        <a:bodyPr/>
        <a:lstStyle/>
        <a:p>
          <a:endParaRPr lang="en-US"/>
        </a:p>
      </dgm:t>
    </dgm:pt>
    <dgm:pt modelId="{23A966E3-C5C1-48DC-B165-8C0042C7F23A}" type="pres">
      <dgm:prSet presAssocID="{C76B99B6-3884-41FA-8E18-3C276AB6F109}" presName="accentShape_2" presStyleCnt="0"/>
      <dgm:spPr/>
    </dgm:pt>
    <dgm:pt modelId="{E08048E8-08EB-458D-996F-3432A9A86D7D}" type="pres">
      <dgm:prSet presAssocID="{C76B99B6-3884-41FA-8E18-3C276AB6F109}" presName="imageRepeatNode" presStyleLbl="node1" presStyleIdx="1" presStyleCnt="3"/>
      <dgm:spPr/>
      <dgm:t>
        <a:bodyPr/>
        <a:lstStyle/>
        <a:p>
          <a:endParaRPr lang="en-US"/>
        </a:p>
      </dgm:t>
    </dgm:pt>
    <dgm:pt modelId="{73C2A5A0-2159-428E-AD5C-5BB40F03ECEE}" type="pres">
      <dgm:prSet presAssocID="{3D3CA2C9-A0C9-4DD3-96C0-DE63E141AB65}" presName="parentText_3" presStyleLbl="node1" presStyleIdx="1" presStyleCnt="3">
        <dgm:presLayoutVars>
          <dgm:chMax val="1"/>
          <dgm:chPref val="1"/>
          <dgm:bulletEnabled val="1"/>
        </dgm:presLayoutVars>
      </dgm:prSet>
      <dgm:spPr/>
      <dgm:t>
        <a:bodyPr/>
        <a:lstStyle/>
        <a:p>
          <a:endParaRPr lang="en-US"/>
        </a:p>
      </dgm:t>
    </dgm:pt>
    <dgm:pt modelId="{C44EA099-D6E1-42FE-8D08-F0BA586CCC7F}" type="pres">
      <dgm:prSet presAssocID="{3D3CA2C9-A0C9-4DD3-96C0-DE63E141AB65}" presName="childText_3" presStyleLbl="node2" presStyleIdx="0" presStyleCnt="0">
        <dgm:presLayoutVars>
          <dgm:chMax val="0"/>
          <dgm:chPref val="0"/>
          <dgm:bulletEnabled val="1"/>
        </dgm:presLayoutVars>
      </dgm:prSet>
      <dgm:spPr/>
      <dgm:t>
        <a:bodyPr/>
        <a:lstStyle/>
        <a:p>
          <a:endParaRPr lang="en-US"/>
        </a:p>
      </dgm:t>
    </dgm:pt>
    <dgm:pt modelId="{0FFD1EAF-36CC-4FB3-8FC4-B7EF3EF7760D}" type="pres">
      <dgm:prSet presAssocID="{3D3CA2C9-A0C9-4DD3-96C0-DE63E141AB65}" presName="accentShape_3" presStyleCnt="0"/>
      <dgm:spPr/>
    </dgm:pt>
    <dgm:pt modelId="{3C91114A-88F3-482E-AF34-FB22D2B3C15D}" type="pres">
      <dgm:prSet presAssocID="{3D3CA2C9-A0C9-4DD3-96C0-DE63E141AB65}" presName="imageRepeatNode" presStyleLbl="node1" presStyleIdx="2" presStyleCnt="3"/>
      <dgm:spPr/>
      <dgm:t>
        <a:bodyPr/>
        <a:lstStyle/>
        <a:p>
          <a:endParaRPr lang="en-US"/>
        </a:p>
      </dgm:t>
    </dgm:pt>
  </dgm:ptLst>
  <dgm:cxnLst>
    <dgm:cxn modelId="{DD6EB938-03A3-4F99-9845-C6E4F4622FAD}" srcId="{2F09A81B-768A-4D68-9FD8-BE7232C2B157}" destId="{FC806AC7-B7C0-45F1-AF02-0480CAAC2821}" srcOrd="0" destOrd="0" parTransId="{9EF531EC-EC4C-431B-9A73-009A5F899863}" sibTransId="{B6019DAC-5849-4BC4-90AF-27573E55DA1A}"/>
    <dgm:cxn modelId="{EFB5448B-17A3-403C-9265-A7D1E5C7C7A2}" type="presOf" srcId="{E5ED4597-65B5-4B57-B002-19BF5AAB7BC0}" destId="{C44EA099-D6E1-42FE-8D08-F0BA586CCC7F}" srcOrd="0" destOrd="4" presId="urn:microsoft.com/office/officeart/2009/3/layout/BlockDescendingList"/>
    <dgm:cxn modelId="{5C41E8BA-303D-4B06-B5A4-0A1F6297C878}" srcId="{3D3CA2C9-A0C9-4DD3-96C0-DE63E141AB65}" destId="{F45EDC81-2165-4969-BBB3-8DA5BC01B136}" srcOrd="2" destOrd="0" parTransId="{B1E27DFF-6F00-4871-97B6-25B021D0CF3D}" sibTransId="{36D30322-FA52-466B-B854-4DA2CC8E1A12}"/>
    <dgm:cxn modelId="{A1EF4076-76EF-49E7-ACF3-0711F3782245}" srcId="{C76B99B6-3884-41FA-8E18-3C276AB6F109}" destId="{FDD64B8E-8E2F-4268-9DA2-0E8B5CBD0BFB}" srcOrd="2" destOrd="0" parTransId="{E24DD501-D295-42C3-A743-EDC4A9B6228C}" sibTransId="{322AF299-6ADA-4486-8987-37E73ACEB39D}"/>
    <dgm:cxn modelId="{DAA7CEE0-4B1E-476F-8751-18EC1B950D07}" srcId="{C76B99B6-3884-41FA-8E18-3C276AB6F109}" destId="{8D90A9D3-00C4-4BBA-98AF-5838D724E8BF}" srcOrd="3" destOrd="0" parTransId="{A2064E03-0DF8-4E0E-BBD2-D9CACCCD6F11}" sibTransId="{33834275-78EE-4D49-B00E-6357E0EF406E}"/>
    <dgm:cxn modelId="{191464E6-7D87-4310-9E22-047AA81947F7}" type="presOf" srcId="{47F84280-9DAD-4A06-BACF-645E70B0C2D7}" destId="{89F7DD8E-7442-49C7-8781-CCAEBC1D53CA}" srcOrd="0" destOrd="0" presId="urn:microsoft.com/office/officeart/2009/3/layout/BlockDescendingList"/>
    <dgm:cxn modelId="{3C49C83D-B2D2-4281-BF12-F627F86AF245}" type="presOf" srcId="{9F7C5966-4D3F-4A57-A27A-6EA7CB055774}" destId="{89F7DD8E-7442-49C7-8781-CCAEBC1D53CA}" srcOrd="0" destOrd="4" presId="urn:microsoft.com/office/officeart/2009/3/layout/BlockDescendingList"/>
    <dgm:cxn modelId="{CB65BC0A-854E-413E-B280-2D503072A2CD}" type="presOf" srcId="{F45EDC81-2165-4969-BBB3-8DA5BC01B136}" destId="{C44EA099-D6E1-42FE-8D08-F0BA586CCC7F}" srcOrd="0" destOrd="2" presId="urn:microsoft.com/office/officeart/2009/3/layout/BlockDescendingList"/>
    <dgm:cxn modelId="{2D4F6FC5-D40E-4871-9F32-F7ED814635A1}" srcId="{C76B99B6-3884-41FA-8E18-3C276AB6F109}" destId="{47F84280-9DAD-4A06-BACF-645E70B0C2D7}" srcOrd="0" destOrd="0" parTransId="{CF972E59-BE57-4DDB-BAEF-6F6E73837959}" sibTransId="{7BBD1C24-A3A1-4905-997B-B8451E0CAFB6}"/>
    <dgm:cxn modelId="{4F131284-0E38-475C-8836-0BD599E87EFF}" srcId="{C76B99B6-3884-41FA-8E18-3C276AB6F109}" destId="{9F7C5966-4D3F-4A57-A27A-6EA7CB055774}" srcOrd="4" destOrd="0" parTransId="{11C561D8-EE4B-4EBC-AAF1-09B550094351}" sibTransId="{6197D5F0-CD4B-471E-9ED3-CC79CF730CF7}"/>
    <dgm:cxn modelId="{4C139A8C-B00E-477F-8655-351A83927C5D}" type="presOf" srcId="{3D3CA2C9-A0C9-4DD3-96C0-DE63E141AB65}" destId="{73C2A5A0-2159-428E-AD5C-5BB40F03ECEE}" srcOrd="0" destOrd="0" presId="urn:microsoft.com/office/officeart/2009/3/layout/BlockDescendingList"/>
    <dgm:cxn modelId="{64AFB32F-DD50-47E4-B35A-12484487A69E}" srcId="{986C02E0-1FB6-43E1-938F-52573194A869}" destId="{C76B99B6-3884-41FA-8E18-3C276AB6F109}" srcOrd="1" destOrd="0" parTransId="{1F03C6D3-5E25-4BB9-A480-51F1B3C73F89}" sibTransId="{3B8739BD-DC18-4DB2-83C4-DD176BE4C696}"/>
    <dgm:cxn modelId="{13E7372B-91D3-4837-8D76-57B52267C7C9}" type="presOf" srcId="{D407F072-1BA6-436E-9A17-5E1EA4E1A170}" destId="{C44EA099-D6E1-42FE-8D08-F0BA586CCC7F}" srcOrd="0" destOrd="0" presId="urn:microsoft.com/office/officeart/2009/3/layout/BlockDescendingList"/>
    <dgm:cxn modelId="{1062BAEE-CFFE-4F90-B428-FB75F5BAE33D}" type="presOf" srcId="{C76B99B6-3884-41FA-8E18-3C276AB6F109}" destId="{A2916560-F11E-45B1-9FCB-15782DDD663A}" srcOrd="0" destOrd="0" presId="urn:microsoft.com/office/officeart/2009/3/layout/BlockDescendingList"/>
    <dgm:cxn modelId="{87CA4BD3-315B-4728-AE98-980BC9F27532}" type="presOf" srcId="{F1840167-4680-4646-95F5-C96DC8495E25}" destId="{89F7DD8E-7442-49C7-8781-CCAEBC1D53CA}" srcOrd="0" destOrd="6" presId="urn:microsoft.com/office/officeart/2009/3/layout/BlockDescendingList"/>
    <dgm:cxn modelId="{827032D6-EC11-496E-BE29-2E6B8547915A}" srcId="{3D3CA2C9-A0C9-4DD3-96C0-DE63E141AB65}" destId="{00DE9792-4395-41CA-BB88-5E32F75E7F5E}" srcOrd="3" destOrd="0" parTransId="{6E4E064F-E855-420E-9762-8DF6B0AED316}" sibTransId="{6E95F2FA-39B3-49B2-926D-0B2C901EA2DA}"/>
    <dgm:cxn modelId="{770A9D6C-19EC-4935-850D-FFE5E1E606BA}" type="presOf" srcId="{C76B99B6-3884-41FA-8E18-3C276AB6F109}" destId="{E08048E8-08EB-458D-996F-3432A9A86D7D}" srcOrd="1" destOrd="0" presId="urn:microsoft.com/office/officeart/2009/3/layout/BlockDescendingList"/>
    <dgm:cxn modelId="{D166ECA1-A348-4925-B9E6-3EAB8B471594}" srcId="{2F09A81B-768A-4D68-9FD8-BE7232C2B157}" destId="{4CC382DF-5408-4D36-979A-BE5FB46B5133}" srcOrd="1" destOrd="0" parTransId="{202C1382-1FA9-4C5D-B987-25CC8268777E}" sibTransId="{FD7E1274-E4F4-40CA-BDCE-411EA1111956}"/>
    <dgm:cxn modelId="{B0807A9B-37E8-47A2-866F-D234B4ACFEA0}" srcId="{3D3CA2C9-A0C9-4DD3-96C0-DE63E141AB65}" destId="{E8C30241-BD7C-42D2-9EE2-C651FDAC6B94}" srcOrd="1" destOrd="0" parTransId="{2AB4DD7F-1B71-45E5-B6DE-257CDC0D167B}" sibTransId="{7E5A3DBC-A4BE-4995-9867-969D35E090D4}"/>
    <dgm:cxn modelId="{CFFD3B7F-D4C7-49B9-AD5F-D71F85768C5B}" type="presOf" srcId="{986C02E0-1FB6-43E1-938F-52573194A869}" destId="{A0F374C5-9DCC-420A-BC22-338B7F664B65}" srcOrd="0" destOrd="0" presId="urn:microsoft.com/office/officeart/2009/3/layout/BlockDescendingList"/>
    <dgm:cxn modelId="{4EA3FF5B-9FA8-4A7A-B7B3-6F236F5F56D6}" type="presOf" srcId="{3D3CA2C9-A0C9-4DD3-96C0-DE63E141AB65}" destId="{3C91114A-88F3-482E-AF34-FB22D2B3C15D}" srcOrd="1" destOrd="0" presId="urn:microsoft.com/office/officeart/2009/3/layout/BlockDescendingList"/>
    <dgm:cxn modelId="{68123143-AA78-4022-B91A-F9122C3D1A32}" srcId="{2F09A81B-768A-4D68-9FD8-BE7232C2B157}" destId="{5178063C-D4C6-4F01-8403-0C029E242662}" srcOrd="6" destOrd="0" parTransId="{510906AC-FF7B-4ECF-A1BC-B18274EBC450}" sibTransId="{9C46F530-3F16-4482-838C-83E4DA0682A2}"/>
    <dgm:cxn modelId="{DA1A980A-91CF-4816-897F-AD2083ED03C7}" srcId="{986C02E0-1FB6-43E1-938F-52573194A869}" destId="{2F09A81B-768A-4D68-9FD8-BE7232C2B157}" srcOrd="0" destOrd="0" parTransId="{1CEFA579-28A2-463D-9B31-E38A23848FAC}" sibTransId="{6CF7B188-1AD3-44D4-9F72-4DD047A88F3E}"/>
    <dgm:cxn modelId="{F2530BB4-4EF3-4030-951F-874E3658D740}" srcId="{3D3CA2C9-A0C9-4DD3-96C0-DE63E141AB65}" destId="{D407F072-1BA6-436E-9A17-5E1EA4E1A170}" srcOrd="0" destOrd="0" parTransId="{19FC29E1-37FB-4FA1-8F48-0AD7C20C7A6F}" sibTransId="{DE042965-3529-4624-9C13-A7D7B4E21D6E}"/>
    <dgm:cxn modelId="{9E98256E-10BE-48EF-8804-DC43C23A06EB}" type="presOf" srcId="{00DE9792-4395-41CA-BB88-5E32F75E7F5E}" destId="{C44EA099-D6E1-42FE-8D08-F0BA586CCC7F}" srcOrd="0" destOrd="3" presId="urn:microsoft.com/office/officeart/2009/3/layout/BlockDescendingList"/>
    <dgm:cxn modelId="{7BF5D6D6-D192-432C-BB9A-57D0BCA24E4F}" type="presOf" srcId="{B4A1A73E-BD70-49E4-A15F-DDDF643F6388}" destId="{89F7DD8E-7442-49C7-8781-CCAEBC1D53CA}" srcOrd="0" destOrd="1" presId="urn:microsoft.com/office/officeart/2009/3/layout/BlockDescendingList"/>
    <dgm:cxn modelId="{11AED1BC-E4A3-45F7-8A8F-2EF9CED457A3}" srcId="{2F09A81B-768A-4D68-9FD8-BE7232C2B157}" destId="{40010DD8-36F7-4E0A-86E2-499B3658ABD7}" srcOrd="2" destOrd="0" parTransId="{46BAA44D-C5C2-4EE4-B338-321FC0BE40D5}" sibTransId="{8F66AD33-A553-4BE2-B425-78C7A5CCEF74}"/>
    <dgm:cxn modelId="{D22100FA-7E4F-4CB2-AEC3-77FE9E17A9CB}" type="presOf" srcId="{FC806AC7-B7C0-45F1-AF02-0480CAAC2821}" destId="{A83ED6F2-1F10-4210-9AD6-34755EA40226}" srcOrd="0" destOrd="0" presId="urn:microsoft.com/office/officeart/2009/3/layout/BlockDescendingList"/>
    <dgm:cxn modelId="{61CBF6BD-3717-407E-81F9-6220B60A4606}" type="presOf" srcId="{86E9F31B-D501-42CA-8B79-FB56475003C0}" destId="{A83ED6F2-1F10-4210-9AD6-34755EA40226}" srcOrd="0" destOrd="7" presId="urn:microsoft.com/office/officeart/2009/3/layout/BlockDescendingList"/>
    <dgm:cxn modelId="{D64B1A7D-9B2E-4FDD-8121-18A8C4955C56}" srcId="{2F09A81B-768A-4D68-9FD8-BE7232C2B157}" destId="{077031F9-37D5-43D7-8F90-1F35332988F8}" srcOrd="4" destOrd="0" parTransId="{C9795CC3-D25B-484E-B2AE-19C76C485E68}" sibTransId="{8A498207-6223-43F5-9CFA-A4CAAC4DA8EE}"/>
    <dgm:cxn modelId="{2C499013-843A-4E6E-A18A-2E6CE4087BE3}" type="presOf" srcId="{4F99DF5A-E451-400D-9290-459748BBBE4B}" destId="{A83ED6F2-1F10-4210-9AD6-34755EA40226}" srcOrd="0" destOrd="5" presId="urn:microsoft.com/office/officeart/2009/3/layout/BlockDescendingList"/>
    <dgm:cxn modelId="{86392B2C-3589-4308-9B26-F14420B67E30}" type="presOf" srcId="{40010DD8-36F7-4E0A-86E2-499B3658ABD7}" destId="{A83ED6F2-1F10-4210-9AD6-34755EA40226}" srcOrd="0" destOrd="2" presId="urn:microsoft.com/office/officeart/2009/3/layout/BlockDescendingList"/>
    <dgm:cxn modelId="{C961E71A-E673-4966-8E5D-7994C36B40BD}" srcId="{2F09A81B-768A-4D68-9FD8-BE7232C2B157}" destId="{86E9F31B-D501-42CA-8B79-FB56475003C0}" srcOrd="7" destOrd="0" parTransId="{C87FAA34-EAFD-4E1A-8B4E-28B6144CC9C7}" sibTransId="{37990478-D38A-48BD-B742-F05221182C88}"/>
    <dgm:cxn modelId="{E78F4D54-BEEF-4053-AC2E-4B48F4A55A02}" type="presOf" srcId="{2F09A81B-768A-4D68-9FD8-BE7232C2B157}" destId="{7E7D70F3-D6C4-47F5-B8C1-D3E649867DF8}" srcOrd="1" destOrd="0" presId="urn:microsoft.com/office/officeart/2009/3/layout/BlockDescendingList"/>
    <dgm:cxn modelId="{62717E1F-78B2-449D-A8AE-1B8F80D27B51}" type="presOf" srcId="{8D90A9D3-00C4-4BBA-98AF-5838D724E8BF}" destId="{89F7DD8E-7442-49C7-8781-CCAEBC1D53CA}" srcOrd="0" destOrd="3" presId="urn:microsoft.com/office/officeart/2009/3/layout/BlockDescendingList"/>
    <dgm:cxn modelId="{A618384C-B292-417B-9342-40711E697265}" type="presOf" srcId="{5178063C-D4C6-4F01-8403-0C029E242662}" destId="{A83ED6F2-1F10-4210-9AD6-34755EA40226}" srcOrd="0" destOrd="6" presId="urn:microsoft.com/office/officeart/2009/3/layout/BlockDescendingList"/>
    <dgm:cxn modelId="{CA08954A-BC73-42D0-84EC-BCD6750BB5C0}" srcId="{C76B99B6-3884-41FA-8E18-3C276AB6F109}" destId="{B4A1A73E-BD70-49E4-A15F-DDDF643F6388}" srcOrd="1" destOrd="0" parTransId="{96815F47-BE57-4691-9C60-2CE37D487FC7}" sibTransId="{D0F3FBE1-4384-4DC5-A7CE-0F99E36208DF}"/>
    <dgm:cxn modelId="{64CE118B-78EE-4257-80DB-4BABA6A02389}" type="presOf" srcId="{39075B73-C3D5-4756-A242-95FF09B9C671}" destId="{89F7DD8E-7442-49C7-8781-CCAEBC1D53CA}" srcOrd="0" destOrd="5" presId="urn:microsoft.com/office/officeart/2009/3/layout/BlockDescendingList"/>
    <dgm:cxn modelId="{945C16FD-D219-4948-B575-F3813B7E6C19}" srcId="{2F09A81B-768A-4D68-9FD8-BE7232C2B157}" destId="{54AFF578-DD68-4D20-841B-FCF0775426B8}" srcOrd="3" destOrd="0" parTransId="{2A2C5A76-7B87-45D1-B8E2-1A3D9CE5FFD8}" sibTransId="{FBF7A688-1D78-4519-B31F-FF38EB1879B2}"/>
    <dgm:cxn modelId="{B53D081D-AB1E-4116-AF28-E90996FC1BB7}" srcId="{2F09A81B-768A-4D68-9FD8-BE7232C2B157}" destId="{4F99DF5A-E451-400D-9290-459748BBBE4B}" srcOrd="5" destOrd="0" parTransId="{778BBADB-FBE0-4E0A-9373-309E49697019}" sibTransId="{E2573EDA-8C5C-44FC-A54D-8725063C4FAF}"/>
    <dgm:cxn modelId="{8E2C9CEF-F7DE-4AB6-A7C0-4CF7EC028190}" srcId="{3D3CA2C9-A0C9-4DD3-96C0-DE63E141AB65}" destId="{E5ED4597-65B5-4B57-B002-19BF5AAB7BC0}" srcOrd="4" destOrd="0" parTransId="{90EF386E-34E2-466C-8E26-EB0E4ADF981F}" sibTransId="{7759EAC1-7B19-4D30-9270-7315D200D876}"/>
    <dgm:cxn modelId="{3E7CF686-38F7-46A9-9F97-0EAC4CA7C7DC}" srcId="{986C02E0-1FB6-43E1-938F-52573194A869}" destId="{3D3CA2C9-A0C9-4DD3-96C0-DE63E141AB65}" srcOrd="2" destOrd="0" parTransId="{C306F6AF-6203-4A9E-9AF7-240386E41BCA}" sibTransId="{D324D103-381D-4E88-B0DC-E10322D0C3D2}"/>
    <dgm:cxn modelId="{E8C33309-114D-4D5C-A5E8-EF86886664B4}" type="presOf" srcId="{077031F9-37D5-43D7-8F90-1F35332988F8}" destId="{A83ED6F2-1F10-4210-9AD6-34755EA40226}" srcOrd="0" destOrd="4" presId="urn:microsoft.com/office/officeart/2009/3/layout/BlockDescendingList"/>
    <dgm:cxn modelId="{9364E963-C0F4-4BAE-9810-2BA2539CE761}" type="presOf" srcId="{4CC382DF-5408-4D36-979A-BE5FB46B5133}" destId="{A83ED6F2-1F10-4210-9AD6-34755EA40226}" srcOrd="0" destOrd="1" presId="urn:microsoft.com/office/officeart/2009/3/layout/BlockDescendingList"/>
    <dgm:cxn modelId="{64641C43-DD7B-423E-A547-4E1F58AA61E8}" type="presOf" srcId="{FDD64B8E-8E2F-4268-9DA2-0E8B5CBD0BFB}" destId="{89F7DD8E-7442-49C7-8781-CCAEBC1D53CA}" srcOrd="0" destOrd="2" presId="urn:microsoft.com/office/officeart/2009/3/layout/BlockDescendingList"/>
    <dgm:cxn modelId="{E746BF24-D4E9-4AC1-BE4F-DF24BE8FB10F}" type="presOf" srcId="{E8C30241-BD7C-42D2-9EE2-C651FDAC6B94}" destId="{C44EA099-D6E1-42FE-8D08-F0BA586CCC7F}" srcOrd="0" destOrd="1" presId="urn:microsoft.com/office/officeart/2009/3/layout/BlockDescendingList"/>
    <dgm:cxn modelId="{3CBFCC58-5F1D-40DF-BFF9-6F09825513F5}" type="presOf" srcId="{2F09A81B-768A-4D68-9FD8-BE7232C2B157}" destId="{349C9A61-793A-4474-8C9B-5085497B1879}" srcOrd="0" destOrd="0" presId="urn:microsoft.com/office/officeart/2009/3/layout/BlockDescendingList"/>
    <dgm:cxn modelId="{862EE770-09AB-4091-91DE-6A41303375E5}" type="presOf" srcId="{54AFF578-DD68-4D20-841B-FCF0775426B8}" destId="{A83ED6F2-1F10-4210-9AD6-34755EA40226}" srcOrd="0" destOrd="3" presId="urn:microsoft.com/office/officeart/2009/3/layout/BlockDescendingList"/>
    <dgm:cxn modelId="{6CDC50D0-6313-4B7B-80B0-32F2BA4DD235}" srcId="{C76B99B6-3884-41FA-8E18-3C276AB6F109}" destId="{F1840167-4680-4646-95F5-C96DC8495E25}" srcOrd="6" destOrd="0" parTransId="{14B21C6D-8CD6-4421-B6B5-81C4BD882246}" sibTransId="{82E295B9-5F0D-481D-B114-FB4EE4398AF0}"/>
    <dgm:cxn modelId="{E7CB9ED1-229C-4D44-9F50-7AC8FA92A016}" srcId="{C76B99B6-3884-41FA-8E18-3C276AB6F109}" destId="{39075B73-C3D5-4756-A242-95FF09B9C671}" srcOrd="5" destOrd="0" parTransId="{47CB975C-448F-4680-B9F5-1AED53227E3F}" sibTransId="{0448ADC0-9C3E-461C-8E70-700FE1655300}"/>
    <dgm:cxn modelId="{8E9708B3-A2FD-42FD-974C-65EC23A77F19}" type="presParOf" srcId="{A0F374C5-9DCC-420A-BC22-338B7F664B65}" destId="{349C9A61-793A-4474-8C9B-5085497B1879}" srcOrd="0" destOrd="0" presId="urn:microsoft.com/office/officeart/2009/3/layout/BlockDescendingList"/>
    <dgm:cxn modelId="{41327056-4530-4E6A-BE9A-43872291DDA1}" type="presParOf" srcId="{A0F374C5-9DCC-420A-BC22-338B7F664B65}" destId="{A83ED6F2-1F10-4210-9AD6-34755EA40226}" srcOrd="1" destOrd="0" presId="urn:microsoft.com/office/officeart/2009/3/layout/BlockDescendingList"/>
    <dgm:cxn modelId="{65F4CDC6-C673-4305-A0D7-B8EBEE1FEADF}" type="presParOf" srcId="{A0F374C5-9DCC-420A-BC22-338B7F664B65}" destId="{88C9AE83-E7F3-47FC-94D7-F218B600EB04}" srcOrd="2" destOrd="0" presId="urn:microsoft.com/office/officeart/2009/3/layout/BlockDescendingList"/>
    <dgm:cxn modelId="{D53E73ED-5116-4186-B6B5-639F43C27E8C}" type="presParOf" srcId="{88C9AE83-E7F3-47FC-94D7-F218B600EB04}" destId="{7E7D70F3-D6C4-47F5-B8C1-D3E649867DF8}" srcOrd="0" destOrd="0" presId="urn:microsoft.com/office/officeart/2009/3/layout/BlockDescendingList"/>
    <dgm:cxn modelId="{D00C193D-04EF-4B36-A126-A98477A53664}" type="presParOf" srcId="{A0F374C5-9DCC-420A-BC22-338B7F664B65}" destId="{A2916560-F11E-45B1-9FCB-15782DDD663A}" srcOrd="3" destOrd="0" presId="urn:microsoft.com/office/officeart/2009/3/layout/BlockDescendingList"/>
    <dgm:cxn modelId="{8E5CFB44-08D0-486A-9A8A-CE22F2A7A351}" type="presParOf" srcId="{A0F374C5-9DCC-420A-BC22-338B7F664B65}" destId="{89F7DD8E-7442-49C7-8781-CCAEBC1D53CA}" srcOrd="4" destOrd="0" presId="urn:microsoft.com/office/officeart/2009/3/layout/BlockDescendingList"/>
    <dgm:cxn modelId="{FC4C0C0A-CA40-48D9-B1B7-5D1DF107FBDA}" type="presParOf" srcId="{A0F374C5-9DCC-420A-BC22-338B7F664B65}" destId="{23A966E3-C5C1-48DC-B165-8C0042C7F23A}" srcOrd="5" destOrd="0" presId="urn:microsoft.com/office/officeart/2009/3/layout/BlockDescendingList"/>
    <dgm:cxn modelId="{C6B591EC-6D79-4883-B952-906B132FE7DC}" type="presParOf" srcId="{23A966E3-C5C1-48DC-B165-8C0042C7F23A}" destId="{E08048E8-08EB-458D-996F-3432A9A86D7D}" srcOrd="0" destOrd="0" presId="urn:microsoft.com/office/officeart/2009/3/layout/BlockDescendingList"/>
    <dgm:cxn modelId="{C4A435F2-FC26-47ED-A073-428E586B5CC1}" type="presParOf" srcId="{A0F374C5-9DCC-420A-BC22-338B7F664B65}" destId="{73C2A5A0-2159-428E-AD5C-5BB40F03ECEE}" srcOrd="6" destOrd="0" presId="urn:microsoft.com/office/officeart/2009/3/layout/BlockDescendingList"/>
    <dgm:cxn modelId="{E517C1F5-C620-468B-9032-4C82D1B51F97}" type="presParOf" srcId="{A0F374C5-9DCC-420A-BC22-338B7F664B65}" destId="{C44EA099-D6E1-42FE-8D08-F0BA586CCC7F}" srcOrd="7" destOrd="0" presId="urn:microsoft.com/office/officeart/2009/3/layout/BlockDescendingList"/>
    <dgm:cxn modelId="{DBC44DA9-F16C-4F36-B683-AFAAB7F92FD8}" type="presParOf" srcId="{A0F374C5-9DCC-420A-BC22-338B7F664B65}" destId="{0FFD1EAF-36CC-4FB3-8FC4-B7EF3EF7760D}" srcOrd="8" destOrd="0" presId="urn:microsoft.com/office/officeart/2009/3/layout/BlockDescendingList"/>
    <dgm:cxn modelId="{C81AA424-2848-476F-9D9A-868C64F71108}" type="presParOf" srcId="{0FFD1EAF-36CC-4FB3-8FC4-B7EF3EF7760D}" destId="{3C91114A-88F3-482E-AF34-FB22D2B3C15D}" srcOrd="0" destOrd="0" presId="urn:microsoft.com/office/officeart/2009/3/layout/BlockDescending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BE94C0-FA46-45E2-BAEC-0D7AB5EA1211}"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4EE3342E-ECBB-437E-A3A8-B304C621B912}">
      <dgm:prSet/>
      <dgm:spPr/>
      <dgm:t>
        <a:bodyPr/>
        <a:lstStyle/>
        <a:p>
          <a:pPr rtl="0"/>
          <a:r>
            <a:rPr lang="en-US" b="0" i="0" dirty="0" smtClean="0"/>
            <a:t>Story Map</a:t>
          </a:r>
          <a:endParaRPr lang="en-US" dirty="0"/>
        </a:p>
      </dgm:t>
    </dgm:pt>
    <dgm:pt modelId="{019C3AA3-73B7-471D-A3FC-1778F346C082}" type="parTrans" cxnId="{5C14CFE6-7039-4468-A6CE-1F5520A4126A}">
      <dgm:prSet/>
      <dgm:spPr/>
      <dgm:t>
        <a:bodyPr/>
        <a:lstStyle/>
        <a:p>
          <a:endParaRPr lang="en-US"/>
        </a:p>
      </dgm:t>
    </dgm:pt>
    <dgm:pt modelId="{D2DDB488-1A90-4E95-B2CC-C4AFA86CB66B}" type="sibTrans" cxnId="{5C14CFE6-7039-4468-A6CE-1F5520A4126A}">
      <dgm:prSet/>
      <dgm:spPr/>
      <dgm:t>
        <a:bodyPr/>
        <a:lstStyle/>
        <a:p>
          <a:endParaRPr lang="en-US"/>
        </a:p>
      </dgm:t>
    </dgm:pt>
    <dgm:pt modelId="{E467F527-0516-4C94-9454-54DEF181AADF}">
      <dgm:prSet/>
      <dgm:spPr/>
      <dgm:t>
        <a:bodyPr/>
        <a:lstStyle/>
        <a:p>
          <a:pPr rtl="0"/>
          <a:r>
            <a:rPr lang="en-US" b="0" i="0" dirty="0" smtClean="0"/>
            <a:t>Compelling Media</a:t>
          </a:r>
          <a:endParaRPr lang="en-US" dirty="0"/>
        </a:p>
      </dgm:t>
    </dgm:pt>
    <dgm:pt modelId="{D966DB13-D18F-43A2-ACCC-7F7AECF959BD}" type="parTrans" cxnId="{A11DC248-BFC2-469B-9F2A-1C6440336A30}">
      <dgm:prSet/>
      <dgm:spPr/>
      <dgm:t>
        <a:bodyPr/>
        <a:lstStyle/>
        <a:p>
          <a:endParaRPr lang="en-US"/>
        </a:p>
      </dgm:t>
    </dgm:pt>
    <dgm:pt modelId="{35FCF037-F319-4E41-AC38-5955152A9AC1}" type="sibTrans" cxnId="{A11DC248-BFC2-469B-9F2A-1C6440336A30}">
      <dgm:prSet/>
      <dgm:spPr/>
      <dgm:t>
        <a:bodyPr/>
        <a:lstStyle/>
        <a:p>
          <a:endParaRPr lang="en-US"/>
        </a:p>
      </dgm:t>
    </dgm:pt>
    <dgm:pt modelId="{FFD6C61E-4C1B-40CA-BC3B-02B62F7657EF}">
      <dgm:prSet/>
      <dgm:spPr/>
      <dgm:t>
        <a:bodyPr/>
        <a:lstStyle/>
        <a:p>
          <a:pPr rtl="0"/>
          <a:r>
            <a:rPr lang="en-US" b="0" i="0" dirty="0" smtClean="0"/>
            <a:t>Good </a:t>
          </a:r>
          <a:r>
            <a:rPr lang="en-US" b="0" i="0" smtClean="0"/>
            <a:t>web maps</a:t>
          </a:r>
          <a:endParaRPr lang="en-US" dirty="0"/>
        </a:p>
      </dgm:t>
    </dgm:pt>
    <dgm:pt modelId="{E8A0989A-9015-4C5C-84A6-39F406A31708}" type="parTrans" cxnId="{055B5090-7705-43C2-99F1-D71FC9C9112D}">
      <dgm:prSet/>
      <dgm:spPr/>
      <dgm:t>
        <a:bodyPr/>
        <a:lstStyle/>
        <a:p>
          <a:endParaRPr lang="en-US"/>
        </a:p>
      </dgm:t>
    </dgm:pt>
    <dgm:pt modelId="{650631AA-FD37-47F2-B2E6-50091C95A5C4}" type="sibTrans" cxnId="{055B5090-7705-43C2-99F1-D71FC9C9112D}">
      <dgm:prSet/>
      <dgm:spPr/>
      <dgm:t>
        <a:bodyPr/>
        <a:lstStyle/>
        <a:p>
          <a:endParaRPr lang="en-US"/>
        </a:p>
      </dgm:t>
    </dgm:pt>
    <dgm:pt modelId="{EBCB1FB3-7903-44E4-ABA6-A006F80AA264}">
      <dgm:prSet/>
      <dgm:spPr/>
      <dgm:t>
        <a:bodyPr/>
        <a:lstStyle/>
        <a:p>
          <a:pPr rtl="0"/>
          <a:r>
            <a:rPr lang="en-US" b="0" i="0" smtClean="0"/>
            <a:t>Strong </a:t>
          </a:r>
          <a:r>
            <a:rPr lang="en-US" b="0" i="0" dirty="0" smtClean="0"/>
            <a:t>Idea</a:t>
          </a:r>
          <a:endParaRPr lang="en-US" dirty="0"/>
        </a:p>
      </dgm:t>
    </dgm:pt>
    <dgm:pt modelId="{2A96DAD9-32EF-4251-B140-6CE8BAC3D8FA}" type="parTrans" cxnId="{EBB6A529-F6C1-450A-ACD2-1A493B40FDB5}">
      <dgm:prSet/>
      <dgm:spPr/>
      <dgm:t>
        <a:bodyPr/>
        <a:lstStyle/>
        <a:p>
          <a:endParaRPr lang="en-US"/>
        </a:p>
      </dgm:t>
    </dgm:pt>
    <dgm:pt modelId="{4CE879E8-E4A3-4C4A-96C5-B1DA93814B60}" type="sibTrans" cxnId="{EBB6A529-F6C1-450A-ACD2-1A493B40FDB5}">
      <dgm:prSet/>
      <dgm:spPr/>
      <dgm:t>
        <a:bodyPr/>
        <a:lstStyle/>
        <a:p>
          <a:endParaRPr lang="en-US"/>
        </a:p>
      </dgm:t>
    </dgm:pt>
    <dgm:pt modelId="{C6A7898A-C786-4533-99AD-9AB9977BAA90}" type="pres">
      <dgm:prSet presAssocID="{FEBE94C0-FA46-45E2-BAEC-0D7AB5EA1211}" presName="cycle" presStyleCnt="0">
        <dgm:presLayoutVars>
          <dgm:chMax val="1"/>
          <dgm:dir/>
          <dgm:animLvl val="ctr"/>
          <dgm:resizeHandles val="exact"/>
        </dgm:presLayoutVars>
      </dgm:prSet>
      <dgm:spPr/>
      <dgm:t>
        <a:bodyPr/>
        <a:lstStyle/>
        <a:p>
          <a:endParaRPr lang="en-US"/>
        </a:p>
      </dgm:t>
    </dgm:pt>
    <dgm:pt modelId="{1D504BAC-0C77-489F-B367-3B3FF7998A6B}" type="pres">
      <dgm:prSet presAssocID="{4EE3342E-ECBB-437E-A3A8-B304C621B912}" presName="centerShape" presStyleLbl="node0" presStyleIdx="0" presStyleCnt="1"/>
      <dgm:spPr/>
      <dgm:t>
        <a:bodyPr/>
        <a:lstStyle/>
        <a:p>
          <a:endParaRPr lang="en-US"/>
        </a:p>
      </dgm:t>
    </dgm:pt>
    <dgm:pt modelId="{76CCC1BD-0B7F-48FE-9AA3-4F26A700F6B6}" type="pres">
      <dgm:prSet presAssocID="{2A96DAD9-32EF-4251-B140-6CE8BAC3D8FA}" presName="parTrans" presStyleLbl="bgSibTrans2D1" presStyleIdx="0" presStyleCnt="3"/>
      <dgm:spPr/>
      <dgm:t>
        <a:bodyPr/>
        <a:lstStyle/>
        <a:p>
          <a:endParaRPr lang="en-US"/>
        </a:p>
      </dgm:t>
    </dgm:pt>
    <dgm:pt modelId="{687699F7-4A5B-43F5-9ADE-91617D9CE474}" type="pres">
      <dgm:prSet presAssocID="{EBCB1FB3-7903-44E4-ABA6-A006F80AA264}" presName="node" presStyleLbl="node1" presStyleIdx="0" presStyleCnt="3">
        <dgm:presLayoutVars>
          <dgm:bulletEnabled val="1"/>
        </dgm:presLayoutVars>
      </dgm:prSet>
      <dgm:spPr/>
      <dgm:t>
        <a:bodyPr/>
        <a:lstStyle/>
        <a:p>
          <a:endParaRPr lang="en-US"/>
        </a:p>
      </dgm:t>
    </dgm:pt>
    <dgm:pt modelId="{A5DED7D3-D5D4-4B84-9B48-739C46620DBC}" type="pres">
      <dgm:prSet presAssocID="{D966DB13-D18F-43A2-ACCC-7F7AECF959BD}" presName="parTrans" presStyleLbl="bgSibTrans2D1" presStyleIdx="1" presStyleCnt="3"/>
      <dgm:spPr/>
      <dgm:t>
        <a:bodyPr/>
        <a:lstStyle/>
        <a:p>
          <a:endParaRPr lang="en-US"/>
        </a:p>
      </dgm:t>
    </dgm:pt>
    <dgm:pt modelId="{7095D917-49E7-4E25-B66F-4C3B8942F90F}" type="pres">
      <dgm:prSet presAssocID="{E467F527-0516-4C94-9454-54DEF181AADF}" presName="node" presStyleLbl="node1" presStyleIdx="1" presStyleCnt="3">
        <dgm:presLayoutVars>
          <dgm:bulletEnabled val="1"/>
        </dgm:presLayoutVars>
      </dgm:prSet>
      <dgm:spPr/>
      <dgm:t>
        <a:bodyPr/>
        <a:lstStyle/>
        <a:p>
          <a:endParaRPr lang="en-US"/>
        </a:p>
      </dgm:t>
    </dgm:pt>
    <dgm:pt modelId="{48F0C8DC-BFAC-41FD-ADD7-74BCB25C2D48}" type="pres">
      <dgm:prSet presAssocID="{E8A0989A-9015-4C5C-84A6-39F406A31708}" presName="parTrans" presStyleLbl="bgSibTrans2D1" presStyleIdx="2" presStyleCnt="3"/>
      <dgm:spPr/>
      <dgm:t>
        <a:bodyPr/>
        <a:lstStyle/>
        <a:p>
          <a:endParaRPr lang="en-US"/>
        </a:p>
      </dgm:t>
    </dgm:pt>
    <dgm:pt modelId="{867838B6-46E5-438C-A1F9-BEF1E1337409}" type="pres">
      <dgm:prSet presAssocID="{FFD6C61E-4C1B-40CA-BC3B-02B62F7657EF}" presName="node" presStyleLbl="node1" presStyleIdx="2" presStyleCnt="3">
        <dgm:presLayoutVars>
          <dgm:bulletEnabled val="1"/>
        </dgm:presLayoutVars>
      </dgm:prSet>
      <dgm:spPr/>
      <dgm:t>
        <a:bodyPr/>
        <a:lstStyle/>
        <a:p>
          <a:endParaRPr lang="en-US"/>
        </a:p>
      </dgm:t>
    </dgm:pt>
  </dgm:ptLst>
  <dgm:cxnLst>
    <dgm:cxn modelId="{055B5090-7705-43C2-99F1-D71FC9C9112D}" srcId="{4EE3342E-ECBB-437E-A3A8-B304C621B912}" destId="{FFD6C61E-4C1B-40CA-BC3B-02B62F7657EF}" srcOrd="2" destOrd="0" parTransId="{E8A0989A-9015-4C5C-84A6-39F406A31708}" sibTransId="{650631AA-FD37-47F2-B2E6-50091C95A5C4}"/>
    <dgm:cxn modelId="{A11DC248-BFC2-469B-9F2A-1C6440336A30}" srcId="{4EE3342E-ECBB-437E-A3A8-B304C621B912}" destId="{E467F527-0516-4C94-9454-54DEF181AADF}" srcOrd="1" destOrd="0" parTransId="{D966DB13-D18F-43A2-ACCC-7F7AECF959BD}" sibTransId="{35FCF037-F319-4E41-AC38-5955152A9AC1}"/>
    <dgm:cxn modelId="{0622478D-B52B-4E5B-84E8-2C2F8875D5AD}" type="presOf" srcId="{4EE3342E-ECBB-437E-A3A8-B304C621B912}" destId="{1D504BAC-0C77-489F-B367-3B3FF7998A6B}" srcOrd="0" destOrd="0" presId="urn:microsoft.com/office/officeart/2005/8/layout/radial4"/>
    <dgm:cxn modelId="{16E95E98-B796-4C38-A81B-89E68818AC16}" type="presOf" srcId="{FEBE94C0-FA46-45E2-BAEC-0D7AB5EA1211}" destId="{C6A7898A-C786-4533-99AD-9AB9977BAA90}" srcOrd="0" destOrd="0" presId="urn:microsoft.com/office/officeart/2005/8/layout/radial4"/>
    <dgm:cxn modelId="{47837611-19AB-4B66-AD6C-6ACEEC66B354}" type="presOf" srcId="{EBCB1FB3-7903-44E4-ABA6-A006F80AA264}" destId="{687699F7-4A5B-43F5-9ADE-91617D9CE474}" srcOrd="0" destOrd="0" presId="urn:microsoft.com/office/officeart/2005/8/layout/radial4"/>
    <dgm:cxn modelId="{66F1E566-CEAE-45A7-826D-94F3D959AC5A}" type="presOf" srcId="{D966DB13-D18F-43A2-ACCC-7F7AECF959BD}" destId="{A5DED7D3-D5D4-4B84-9B48-739C46620DBC}" srcOrd="0" destOrd="0" presId="urn:microsoft.com/office/officeart/2005/8/layout/radial4"/>
    <dgm:cxn modelId="{E9A045BC-9DDC-4A39-BD96-51C23FD461AE}" type="presOf" srcId="{2A96DAD9-32EF-4251-B140-6CE8BAC3D8FA}" destId="{76CCC1BD-0B7F-48FE-9AA3-4F26A700F6B6}" srcOrd="0" destOrd="0" presId="urn:microsoft.com/office/officeart/2005/8/layout/radial4"/>
    <dgm:cxn modelId="{AF4EBADC-429A-4A95-8F84-97F182371EC6}" type="presOf" srcId="{E467F527-0516-4C94-9454-54DEF181AADF}" destId="{7095D917-49E7-4E25-B66F-4C3B8942F90F}" srcOrd="0" destOrd="0" presId="urn:microsoft.com/office/officeart/2005/8/layout/radial4"/>
    <dgm:cxn modelId="{CF9E2ACC-28B8-4B83-B300-902BB794A427}" type="presOf" srcId="{E8A0989A-9015-4C5C-84A6-39F406A31708}" destId="{48F0C8DC-BFAC-41FD-ADD7-74BCB25C2D48}" srcOrd="0" destOrd="0" presId="urn:microsoft.com/office/officeart/2005/8/layout/radial4"/>
    <dgm:cxn modelId="{2944106A-DAF6-403F-BB48-AC540ED59753}" type="presOf" srcId="{FFD6C61E-4C1B-40CA-BC3B-02B62F7657EF}" destId="{867838B6-46E5-438C-A1F9-BEF1E1337409}" srcOrd="0" destOrd="0" presId="urn:microsoft.com/office/officeart/2005/8/layout/radial4"/>
    <dgm:cxn modelId="{5C14CFE6-7039-4468-A6CE-1F5520A4126A}" srcId="{FEBE94C0-FA46-45E2-BAEC-0D7AB5EA1211}" destId="{4EE3342E-ECBB-437E-A3A8-B304C621B912}" srcOrd="0" destOrd="0" parTransId="{019C3AA3-73B7-471D-A3FC-1778F346C082}" sibTransId="{D2DDB488-1A90-4E95-B2CC-C4AFA86CB66B}"/>
    <dgm:cxn modelId="{EBB6A529-F6C1-450A-ACD2-1A493B40FDB5}" srcId="{4EE3342E-ECBB-437E-A3A8-B304C621B912}" destId="{EBCB1FB3-7903-44E4-ABA6-A006F80AA264}" srcOrd="0" destOrd="0" parTransId="{2A96DAD9-32EF-4251-B140-6CE8BAC3D8FA}" sibTransId="{4CE879E8-E4A3-4C4A-96C5-B1DA93814B60}"/>
    <dgm:cxn modelId="{6CC5B1D5-10E6-40BC-B950-215E7E23B4B9}" type="presParOf" srcId="{C6A7898A-C786-4533-99AD-9AB9977BAA90}" destId="{1D504BAC-0C77-489F-B367-3B3FF7998A6B}" srcOrd="0" destOrd="0" presId="urn:microsoft.com/office/officeart/2005/8/layout/radial4"/>
    <dgm:cxn modelId="{0E7E7F1D-3A0B-4C5E-AAD7-15A624F2ACD8}" type="presParOf" srcId="{C6A7898A-C786-4533-99AD-9AB9977BAA90}" destId="{76CCC1BD-0B7F-48FE-9AA3-4F26A700F6B6}" srcOrd="1" destOrd="0" presId="urn:microsoft.com/office/officeart/2005/8/layout/radial4"/>
    <dgm:cxn modelId="{7821AEB2-B6C8-47CD-943E-4531081783E5}" type="presParOf" srcId="{C6A7898A-C786-4533-99AD-9AB9977BAA90}" destId="{687699F7-4A5B-43F5-9ADE-91617D9CE474}" srcOrd="2" destOrd="0" presId="urn:microsoft.com/office/officeart/2005/8/layout/radial4"/>
    <dgm:cxn modelId="{D25AAE41-449F-404E-9EB2-79D142095CCC}" type="presParOf" srcId="{C6A7898A-C786-4533-99AD-9AB9977BAA90}" destId="{A5DED7D3-D5D4-4B84-9B48-739C46620DBC}" srcOrd="3" destOrd="0" presId="urn:microsoft.com/office/officeart/2005/8/layout/radial4"/>
    <dgm:cxn modelId="{0A294B8D-636E-4EEA-B393-83BA63424E1F}" type="presParOf" srcId="{C6A7898A-C786-4533-99AD-9AB9977BAA90}" destId="{7095D917-49E7-4E25-B66F-4C3B8942F90F}" srcOrd="4" destOrd="0" presId="urn:microsoft.com/office/officeart/2005/8/layout/radial4"/>
    <dgm:cxn modelId="{E09282B3-6246-4F03-B2A7-D38E31994219}" type="presParOf" srcId="{C6A7898A-C786-4533-99AD-9AB9977BAA90}" destId="{48F0C8DC-BFAC-41FD-ADD7-74BCB25C2D48}" srcOrd="5" destOrd="0" presId="urn:microsoft.com/office/officeart/2005/8/layout/radial4"/>
    <dgm:cxn modelId="{B668A688-F330-43DE-B3AD-BC062A586CFE}" type="presParOf" srcId="{C6A7898A-C786-4533-99AD-9AB9977BAA90}" destId="{867838B6-46E5-438C-A1F9-BEF1E1337409}"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41B5A5-EEB9-BD4D-A79B-337D72306A3E}" type="datetimeFigureOut">
              <a:rPr lang="en-US" smtClean="0"/>
              <a:t>11/28/2016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DF80D-1FCF-9D4D-9F36-2C9FE1397A8F}" type="slidenum">
              <a:rPr lang="en-US" smtClean="0"/>
              <a:t>‹#›</a:t>
            </a:fld>
            <a:endParaRPr lang="en-US"/>
          </a:p>
        </p:txBody>
      </p:sp>
    </p:spTree>
    <p:extLst>
      <p:ext uri="{BB962C8B-B14F-4D97-AF65-F5344CB8AC3E}">
        <p14:creationId xmlns:p14="http://schemas.microsoft.com/office/powerpoint/2010/main" val="2040916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2A855D-E7F6-4E2B-AC08-4521DDDBAB2A}" type="slidenum">
              <a:rPr lang="en-US" smtClean="0"/>
              <a:t>4</a:t>
            </a:fld>
            <a:endParaRPr lang="en-US"/>
          </a:p>
        </p:txBody>
      </p:sp>
    </p:spTree>
    <p:extLst>
      <p:ext uri="{BB962C8B-B14F-4D97-AF65-F5344CB8AC3E}">
        <p14:creationId xmlns:p14="http://schemas.microsoft.com/office/powerpoint/2010/main" val="278932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2A855D-E7F6-4E2B-AC08-4521DDDBAB2A}" type="slidenum">
              <a:rPr lang="en-US" smtClean="0"/>
              <a:t>5</a:t>
            </a:fld>
            <a:endParaRPr lang="en-US"/>
          </a:p>
        </p:txBody>
      </p:sp>
    </p:spTree>
    <p:extLst>
      <p:ext uri="{BB962C8B-B14F-4D97-AF65-F5344CB8AC3E}">
        <p14:creationId xmlns:p14="http://schemas.microsoft.com/office/powerpoint/2010/main" val="398563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2A855D-E7F6-4E2B-AC08-4521DDDBAB2A}" type="slidenum">
              <a:rPr lang="en-US" smtClean="0"/>
              <a:t>9</a:t>
            </a:fld>
            <a:endParaRPr lang="en-US"/>
          </a:p>
        </p:txBody>
      </p:sp>
    </p:spTree>
    <p:extLst>
      <p:ext uri="{BB962C8B-B14F-4D97-AF65-F5344CB8AC3E}">
        <p14:creationId xmlns:p14="http://schemas.microsoft.com/office/powerpoint/2010/main" val="490369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2A855D-E7F6-4E2B-AC08-4521DDDBAB2A}" type="slidenum">
              <a:rPr lang="en-US" smtClean="0"/>
              <a:t>10</a:t>
            </a:fld>
            <a:endParaRPr lang="en-US"/>
          </a:p>
        </p:txBody>
      </p:sp>
    </p:spTree>
    <p:extLst>
      <p:ext uri="{BB962C8B-B14F-4D97-AF65-F5344CB8AC3E}">
        <p14:creationId xmlns:p14="http://schemas.microsoft.com/office/powerpoint/2010/main" val="848205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2A855D-E7F6-4E2B-AC08-4521DDDBAB2A}" type="slidenum">
              <a:rPr lang="en-US" smtClean="0"/>
              <a:t>11</a:t>
            </a:fld>
            <a:endParaRPr lang="en-US"/>
          </a:p>
        </p:txBody>
      </p:sp>
    </p:spTree>
    <p:extLst>
      <p:ext uri="{BB962C8B-B14F-4D97-AF65-F5344CB8AC3E}">
        <p14:creationId xmlns:p14="http://schemas.microsoft.com/office/powerpoint/2010/main" val="2944377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CEC3DA-3A5C-47BB-B830-CCFC94C43CE8}" type="slidenum">
              <a:rPr lang="en-US" smtClean="0"/>
              <a:t>14</a:t>
            </a:fld>
            <a:endParaRPr lang="en-US"/>
          </a:p>
        </p:txBody>
      </p:sp>
    </p:spTree>
    <p:extLst>
      <p:ext uri="{BB962C8B-B14F-4D97-AF65-F5344CB8AC3E}">
        <p14:creationId xmlns:p14="http://schemas.microsoft.com/office/powerpoint/2010/main" val="576293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DDF80D-1FCF-9D4D-9F36-2C9FE1397A8F}" type="slidenum">
              <a:rPr lang="en-US" smtClean="0"/>
              <a:t>19</a:t>
            </a:fld>
            <a:endParaRPr lang="en-US"/>
          </a:p>
        </p:txBody>
      </p:sp>
    </p:spTree>
    <p:extLst>
      <p:ext uri="{BB962C8B-B14F-4D97-AF65-F5344CB8AC3E}">
        <p14:creationId xmlns:p14="http://schemas.microsoft.com/office/powerpoint/2010/main" val="3056146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CEC3DA-3A5C-47BB-B830-CCFC94C43CE8}" type="slidenum">
              <a:rPr lang="en-US" smtClean="0"/>
              <a:t>20</a:t>
            </a:fld>
            <a:endParaRPr lang="en-US"/>
          </a:p>
        </p:txBody>
      </p:sp>
    </p:spTree>
    <p:extLst>
      <p:ext uri="{BB962C8B-B14F-4D97-AF65-F5344CB8AC3E}">
        <p14:creationId xmlns:p14="http://schemas.microsoft.com/office/powerpoint/2010/main" val="3902031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CEC3DA-3A5C-47BB-B830-CCFC94C43CE8}" type="slidenum">
              <a:rPr lang="en-US" smtClean="0"/>
              <a:t>21</a:t>
            </a:fld>
            <a:endParaRPr lang="en-US"/>
          </a:p>
        </p:txBody>
      </p:sp>
    </p:spTree>
    <p:extLst>
      <p:ext uri="{BB962C8B-B14F-4D97-AF65-F5344CB8AC3E}">
        <p14:creationId xmlns:p14="http://schemas.microsoft.com/office/powerpoint/2010/main" val="47082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8" name="Date Placeholder 3"/>
          <p:cNvSpPr>
            <a:spLocks noGrp="1"/>
          </p:cNvSpPr>
          <p:nvPr>
            <p:ph type="dt" sz="half" idx="2"/>
          </p:nvPr>
        </p:nvSpPr>
        <p:spPr>
          <a:xfrm>
            <a:off x="838718" y="6177399"/>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9" name="Footer Placeholder 4"/>
          <p:cNvSpPr>
            <a:spLocks noGrp="1"/>
          </p:cNvSpPr>
          <p:nvPr>
            <p:ph type="ftr" sz="quarter" idx="3"/>
          </p:nvPr>
        </p:nvSpPr>
        <p:spPr>
          <a:xfrm>
            <a:off x="6891972" y="6177399"/>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dirty="0" smtClean="0"/>
              <a:t>November 28-30, 2016</a:t>
            </a:r>
            <a:endParaRPr lang="en-US" dirty="0"/>
          </a:p>
        </p:txBody>
      </p:sp>
    </p:spTree>
    <p:extLst>
      <p:ext uri="{BB962C8B-B14F-4D97-AF65-F5344CB8AC3E}">
        <p14:creationId xmlns:p14="http://schemas.microsoft.com/office/powerpoint/2010/main" val="1801598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9"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2096941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901663"/>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375440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9"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937474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1286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1286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10"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48756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4597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4597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12" name="Footer Placeholder 4"/>
          <p:cNvSpPr>
            <a:spLocks noGrp="1"/>
          </p:cNvSpPr>
          <p:nvPr>
            <p:ph type="ftr" sz="quarter" idx="11"/>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1258234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8"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87375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7"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66762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10"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207807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10"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r>
              <a:rPr lang="en-US" smtClean="0"/>
              <a:t>November 28-30, 2016</a:t>
            </a:r>
            <a:endParaRPr lang="en-US" dirty="0"/>
          </a:p>
        </p:txBody>
      </p:sp>
    </p:spTree>
    <p:extLst>
      <p:ext uri="{BB962C8B-B14F-4D97-AF65-F5344CB8AC3E}">
        <p14:creationId xmlns:p14="http://schemas.microsoft.com/office/powerpoint/2010/main" val="810931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1" y="6176962"/>
            <a:ext cx="12192001" cy="691671"/>
          </a:xfrm>
          <a:prstGeom prst="rect">
            <a:avLst/>
          </a:prstGeom>
          <a:solidFill>
            <a:srgbClr val="319F8D">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0595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lumMod val="95000"/>
                    <a:lumOff val="5000"/>
                  </a:schemeClr>
                </a:solidFill>
                <a:latin typeface="Franklin Gothic Book" charset="0"/>
                <a:ea typeface="Franklin Gothic Book" charset="0"/>
                <a:cs typeface="Franklin Gothic Book" charset="0"/>
              </a:defRPr>
            </a:lvl1pPr>
          </a:lstStyle>
          <a:p>
            <a:r>
              <a:rPr lang="en-US" i="1" dirty="0" smtClean="0"/>
              <a:t>Digital Scholarship Centers: Building Library Services for Data-Driven Scholarship </a:t>
            </a:r>
            <a:endParaRPr lang="en-US" i="1" dirty="0"/>
          </a:p>
        </p:txBody>
      </p:sp>
      <p:sp>
        <p:nvSpPr>
          <p:cNvPr id="5"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latin typeface="Franklin Gothic Book" charset="0"/>
                <a:ea typeface="Franklin Gothic Book" charset="0"/>
                <a:cs typeface="Franklin Gothic Book" charset="0"/>
              </a:defRPr>
            </a:lvl1pPr>
          </a:lstStyle>
          <a:p>
            <a:r>
              <a:rPr lang="en-US" dirty="0" smtClean="0"/>
              <a:t>November 28-30, 2016</a:t>
            </a:r>
            <a:endParaRPr lang="en-US" dirty="0"/>
          </a:p>
        </p:txBody>
      </p:sp>
      <p:pic>
        <p:nvPicPr>
          <p:cNvPr id="7" name="image2.png"/>
          <p:cNvPicPr/>
          <p:nvPr userDrawn="1"/>
        </p:nvPicPr>
        <p:blipFill>
          <a:blip r:embed="rId11" cstate="print"/>
          <a:stretch>
            <a:fillRect/>
          </a:stretch>
        </p:blipFill>
        <p:spPr>
          <a:xfrm>
            <a:off x="10320264" y="6224845"/>
            <a:ext cx="438994" cy="500442"/>
          </a:xfrm>
          <a:prstGeom prst="rect">
            <a:avLst/>
          </a:prstGeom>
        </p:spPr>
      </p:pic>
      <p:pic>
        <p:nvPicPr>
          <p:cNvPr id="10" name="image1.jpeg"/>
          <p:cNvPicPr/>
          <p:nvPr userDrawn="1"/>
        </p:nvPicPr>
        <p:blipFill>
          <a:blip r:embed="rId12" cstate="print"/>
          <a:stretch>
            <a:fillRect/>
          </a:stretch>
        </p:blipFill>
        <p:spPr>
          <a:xfrm>
            <a:off x="10894931" y="6224845"/>
            <a:ext cx="458869" cy="468627"/>
          </a:xfrm>
          <a:prstGeom prst="rect">
            <a:avLst/>
          </a:prstGeom>
        </p:spPr>
      </p:pic>
    </p:spTree>
    <p:extLst>
      <p:ext uri="{BB962C8B-B14F-4D97-AF65-F5344CB8AC3E}">
        <p14:creationId xmlns:p14="http://schemas.microsoft.com/office/powerpoint/2010/main" val="471590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Franklin Gothic Book" charset="0"/>
          <a:ea typeface="Franklin Gothic Book" charset="0"/>
          <a:cs typeface="Franklin Gothic Boo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charset="0"/>
          <a:ea typeface="Franklin Gothic Book" charset="0"/>
          <a:cs typeface="Franklin Gothic Book" charset="0"/>
        </a:defRPr>
      </a:lvl1pPr>
      <a:lvl2pPr marL="685800" indent="-228600" algn="l" defTabSz="914400" rtl="0" eaLnBrk="1" latinLnBrk="0" hangingPunct="1">
        <a:lnSpc>
          <a:spcPct val="90000"/>
        </a:lnSpc>
        <a:spcBef>
          <a:spcPts val="500"/>
        </a:spcBef>
        <a:buFont typeface="Courier New" charset="0"/>
        <a:buChar char="o"/>
        <a:defRPr sz="2400" b="0" i="0" kern="1200">
          <a:solidFill>
            <a:schemeClr val="tx1"/>
          </a:solidFill>
          <a:latin typeface="Franklin Gothic Book" charset="0"/>
          <a:ea typeface="Franklin Gothic Book" charset="0"/>
          <a:cs typeface="Franklin Gothic Book" charset="0"/>
        </a:defRPr>
      </a:lvl2pPr>
      <a:lvl3pPr marL="1143000" indent="-228600" algn="l" defTabSz="914400" rtl="0" eaLnBrk="1" latinLnBrk="0" hangingPunct="1">
        <a:lnSpc>
          <a:spcPct val="90000"/>
        </a:lnSpc>
        <a:spcBef>
          <a:spcPts val="500"/>
        </a:spcBef>
        <a:buFont typeface="Wingdings" charset="2"/>
        <a:buChar char="§"/>
        <a:defRPr sz="2000" b="0" i="0" kern="1200">
          <a:solidFill>
            <a:schemeClr val="tx1"/>
          </a:solidFill>
          <a:latin typeface="Franklin Gothic Book" charset="0"/>
          <a:ea typeface="Franklin Gothic Book" charset="0"/>
          <a:cs typeface="Franklin Gothic Book"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charset="0"/>
          <a:ea typeface="Franklin Gothic Book" charset="0"/>
          <a:cs typeface="Franklin Gothic Book" charset="0"/>
        </a:defRPr>
      </a:lvl4pPr>
      <a:lvl5pPr marL="2057400" indent="-228600" algn="l" defTabSz="914400" rtl="0" eaLnBrk="1" latinLnBrk="0" hangingPunct="1">
        <a:lnSpc>
          <a:spcPct val="90000"/>
        </a:lnSpc>
        <a:spcBef>
          <a:spcPts val="500"/>
        </a:spcBef>
        <a:buFont typeface="Courier New" charset="0"/>
        <a:buChar char="o"/>
        <a:defRPr sz="1800" b="0" i="0" kern="1200">
          <a:solidFill>
            <a:schemeClr val="tx1"/>
          </a:solidFill>
          <a:latin typeface="Franklin Gothic Book" charset="0"/>
          <a:ea typeface="Franklin Gothic Book" charset="0"/>
          <a:cs typeface="Franklin Gothic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carnegiemnh.maps.arcgis.com/home/webmap/viewer.html?webmap=845e7093d9a64ea0ae4abdc8500e850f"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hyperlink" Target="http://doc.arcgis.com/en/arcgis-online/reference/what-is-agol.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carnegiemnh.maps.arcgis.com/home/webmap/viewer.html?webmap=845e7093d9a64ea0ae4abdc8500e850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guides.library.illinois.edu/gi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torymaps.arcgis.com/e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hyperlink" Target="http://mappingoccupation.org/map/index.html" TargetMode="External"/><Relationship Id="rId5" Type="http://schemas.openxmlformats.org/officeDocument/2006/relationships/hyperlink" Target="http://story.maps.arcgis.com/home/item.html?id=597d573e58514bdbbeb53ba2179d2359" TargetMode="External"/><Relationship Id="rId4" Type="http://schemas.openxmlformats.org/officeDocument/2006/relationships/hyperlink" Target="http://storymaps.arcgis.com/en/gallery/#s=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torymaps.arcgis.com/en/articles/publishing-your-story-map/" TargetMode="External"/><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www.arcgis.com/home/index.html"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torymaps.arcgis.com/en/"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www.hathitrust.org/" TargetMode="External"/><Relationship Id="rId2" Type="http://schemas.openxmlformats.org/officeDocument/2006/relationships/hyperlink" Target="http://archive.org/" TargetMode="External"/><Relationship Id="rId1" Type="http://schemas.openxmlformats.org/officeDocument/2006/relationships/slideLayout" Target="../slideLayouts/slideLayout4.xml"/><Relationship Id="rId5" Type="http://schemas.openxmlformats.org/officeDocument/2006/relationships/image" Target="../media/image18.jpg"/><Relationship Id="rId4" Type="http://schemas.openxmlformats.org/officeDocument/2006/relationships/hyperlink" Target="https://commons.wikimedia.org/wiki/Main_Pag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torymaps.arcgis.com/en/"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www.arcgis.com/home/index.html"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hyperlink" Target="http://story.maps.arcgis.com/apps/MapJournal/?appid=4c77a56bbcd743b69232cf3fd9c7a61c" TargetMode="External"/><Relationship Id="rId3" Type="http://schemas.openxmlformats.org/officeDocument/2006/relationships/hyperlink" Target="http://www.carnegiemnh.org/mammals/storymap/#Expedition_Map" TargetMode="External"/><Relationship Id="rId7" Type="http://schemas.openxmlformats.org/officeDocument/2006/relationships/hyperlink" Target="http://wcs-global.maps.arcgis.com/apps/MapJournal/?appid=6d920df507b5430fbd2c69c74ed21c6f" TargetMode="External"/><Relationship Id="rId2" Type="http://schemas.openxmlformats.org/officeDocument/2006/relationships/hyperlink" Target="http://carnegiemnh.maps.arcgis.com/apps/MapTour/?appid=1a374d71166d478f865eefb04a08654b" TargetMode="External"/><Relationship Id="rId1" Type="http://schemas.openxmlformats.org/officeDocument/2006/relationships/slideLayout" Target="../slideLayouts/slideLayout2.xml"/><Relationship Id="rId6" Type="http://schemas.openxmlformats.org/officeDocument/2006/relationships/hyperlink" Target="http://story.maps.arcgis.com/apps/MapTour/?appid=c50be5615f024cc482ccb88222a8719d" TargetMode="External"/><Relationship Id="rId5" Type="http://schemas.openxmlformats.org/officeDocument/2006/relationships/hyperlink" Target="http://storymaps.esri.com/stories/2013/gettysburg/" TargetMode="External"/><Relationship Id="rId4" Type="http://schemas.openxmlformats.org/officeDocument/2006/relationships/hyperlink" Target="http://carnegiemnh.maps.arcgis.com/apps/MapJournal/index.html?appid=2e87220ab2d346dc9b3aa9f09075477b&amp;webmap=21c887214a64419190a80259327f02fb" TargetMode="External"/><Relationship Id="rId9" Type="http://schemas.openxmlformats.org/officeDocument/2006/relationships/hyperlink" Target="http://storymaps.arcgis.com/en/gallery/#s=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orldmap.harvard.edu/" TargetMode="External"/><Relationship Id="rId2" Type="http://schemas.openxmlformats.org/officeDocument/2006/relationships/hyperlink" Target="http://www.historypin.com/" TargetMode="External"/><Relationship Id="rId1" Type="http://schemas.openxmlformats.org/officeDocument/2006/relationships/slideLayout" Target="../slideLayouts/slideLayout2.xml"/><Relationship Id="rId5" Type="http://schemas.openxmlformats.org/officeDocument/2006/relationships/hyperlink" Target="http://guides.library.illinois.edu/gis" TargetMode="External"/><Relationship Id="rId4" Type="http://schemas.openxmlformats.org/officeDocument/2006/relationships/hyperlink" Target="http://qgis.com/"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guides.library.illinois.edu/gis"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mailto:green19@Illinois.edu" TargetMode="External"/><Relationship Id="rId2" Type="http://schemas.openxmlformats.org/officeDocument/2006/relationships/image" Target="../media/image22.jpg"/><Relationship Id="rId1" Type="http://schemas.openxmlformats.org/officeDocument/2006/relationships/slideLayout" Target="../slideLayouts/slideLayout9.xml"/><Relationship Id="rId4" Type="http://schemas.openxmlformats.org/officeDocument/2006/relationships/hyperlink" Target="mailto:nmweber@uw.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ncgia.ucsb.edu/giscc/units/u002/u002.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upport.esri.com/en/knowledgebase/GISDictionary/term/GI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hyperlink" Target="http://projects.nytimes.com/crime/homicides/map" TargetMode="External"/><Relationship Id="rId3" Type="http://schemas.openxmlformats.org/officeDocument/2006/relationships/hyperlink" Target="http://acl.arts.usyd.edu.au/harlem/" TargetMode="External"/><Relationship Id="rId7" Type="http://schemas.openxmlformats.org/officeDocument/2006/relationships/hyperlink" Target="http://www.isws.illinois.edu/data/altcrops/is/" TargetMode="External"/><Relationship Id="rId2" Type="http://schemas.openxmlformats.org/officeDocument/2006/relationships/hyperlink" Target="http://crssa.rutgers.edu/projects/lc/1600to2050/pics/CRSSA_ANIMATION_NJLC_TimeSeries__1600_to_2050-700Y.gif" TargetMode="External"/><Relationship Id="rId1" Type="http://schemas.openxmlformats.org/officeDocument/2006/relationships/slideLayout" Target="../slideLayouts/slideLayout2.xml"/><Relationship Id="rId6" Type="http://schemas.openxmlformats.org/officeDocument/2006/relationships/hyperlink" Target="http://dynamic.stlouis-mo.gov/citydata/newdesign/index.cfm" TargetMode="External"/><Relationship Id="rId5" Type="http://schemas.openxmlformats.org/officeDocument/2006/relationships/hyperlink" Target="http://www.cdc.gov/flu/weekly/usmap.htm" TargetMode="External"/><Relationship Id="rId4" Type="http://schemas.openxmlformats.org/officeDocument/2006/relationships/hyperlink" Target="http://mapoflondon.uvic.ca/index.ht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GIS and </a:t>
            </a:r>
            <a:r>
              <a:rPr lang="en-US" dirty="0" err="1" smtClean="0"/>
              <a:t>StoryMaps</a:t>
            </a:r>
            <a:r>
              <a:rPr lang="en-US" dirty="0" smtClean="0"/>
              <a:t> Workshop</a:t>
            </a:r>
            <a:endParaRPr lang="en-US" dirty="0"/>
          </a:p>
        </p:txBody>
      </p:sp>
      <p:sp>
        <p:nvSpPr>
          <p:cNvPr id="3" name="Subtitle 2"/>
          <p:cNvSpPr>
            <a:spLocks noGrp="1"/>
          </p:cNvSpPr>
          <p:nvPr>
            <p:ph type="subTitle" idx="1"/>
          </p:nvPr>
        </p:nvSpPr>
        <p:spPr/>
        <p:txBody>
          <a:bodyPr>
            <a:normAutofit lnSpcReduction="10000"/>
          </a:bodyPr>
          <a:lstStyle/>
          <a:p>
            <a:r>
              <a:rPr lang="en-US" dirty="0" smtClean="0"/>
              <a:t>Harriett Green and Nicholas Weber</a:t>
            </a:r>
          </a:p>
          <a:p>
            <a:r>
              <a:rPr lang="en-US" dirty="0" smtClean="0"/>
              <a:t>University of Illinois at Urbana-Champaign</a:t>
            </a:r>
          </a:p>
          <a:p>
            <a:r>
              <a:rPr lang="en-US" dirty="0" smtClean="0"/>
              <a:t>Data Driven Scholarship Autumn Institute</a:t>
            </a:r>
          </a:p>
          <a:p>
            <a:r>
              <a:rPr lang="en-US" dirty="0" smtClean="0"/>
              <a:t>University of Hong Kong, November 28-30, 2016</a:t>
            </a:r>
            <a:endParaRPr lang="en-US" dirty="0"/>
          </a:p>
        </p:txBody>
      </p:sp>
    </p:spTree>
    <p:extLst>
      <p:ext uri="{BB962C8B-B14F-4D97-AF65-F5344CB8AC3E}">
        <p14:creationId xmlns:p14="http://schemas.microsoft.com/office/powerpoint/2010/main" val="1105893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Features</a:t>
            </a:r>
            <a:endParaRPr lang="en-US" sz="3200" dirty="0"/>
          </a:p>
        </p:txBody>
      </p:sp>
      <p:sp>
        <p:nvSpPr>
          <p:cNvPr id="3" name="Content Placeholder 2"/>
          <p:cNvSpPr>
            <a:spLocks noGrp="1"/>
          </p:cNvSpPr>
          <p:nvPr>
            <p:ph idx="1"/>
          </p:nvPr>
        </p:nvSpPr>
        <p:spPr>
          <a:xfrm>
            <a:off x="1981200" y="1371600"/>
            <a:ext cx="4495800" cy="4800600"/>
          </a:xfrm>
        </p:spPr>
        <p:txBody>
          <a:bodyPr>
            <a:normAutofit fontScale="92500" lnSpcReduction="10000"/>
          </a:bodyPr>
          <a:lstStyle/>
          <a:p>
            <a:r>
              <a:rPr lang="en-US" dirty="0" smtClean="0"/>
              <a:t>Where </a:t>
            </a:r>
            <a:r>
              <a:rPr lang="en-US" dirty="0"/>
              <a:t>something is…</a:t>
            </a:r>
            <a:endParaRPr lang="en-US" sz="3600" dirty="0"/>
          </a:p>
          <a:p>
            <a:endParaRPr lang="en-US" dirty="0"/>
          </a:p>
          <a:p>
            <a:r>
              <a:rPr lang="en-US" dirty="0" smtClean="0"/>
              <a:t>Can </a:t>
            </a:r>
            <a:r>
              <a:rPr lang="en-US" dirty="0"/>
              <a:t>be shown on a map</a:t>
            </a:r>
            <a:endParaRPr lang="en-US" sz="3600" dirty="0"/>
          </a:p>
          <a:p>
            <a:endParaRPr lang="en-US" dirty="0" smtClean="0"/>
          </a:p>
          <a:p>
            <a:r>
              <a:rPr lang="en-US" dirty="0" smtClean="0"/>
              <a:t>If </a:t>
            </a:r>
            <a:r>
              <a:rPr lang="en-US" dirty="0"/>
              <a:t>data has a location </a:t>
            </a:r>
            <a:r>
              <a:rPr lang="en-US" dirty="0" smtClean="0"/>
              <a:t>info (</a:t>
            </a:r>
            <a:r>
              <a:rPr lang="en-US" dirty="0" err="1" smtClean="0"/>
              <a:t>eg</a:t>
            </a:r>
            <a:r>
              <a:rPr lang="en-US" dirty="0"/>
              <a:t>. latitude and </a:t>
            </a:r>
            <a:r>
              <a:rPr lang="en-US" dirty="0" smtClean="0"/>
              <a:t>longitude) </a:t>
            </a:r>
            <a:r>
              <a:rPr lang="en-US" dirty="0"/>
              <a:t>it is considered geographic/spatial</a:t>
            </a:r>
            <a:endParaRPr lang="en-US" sz="3600" dirty="0"/>
          </a:p>
          <a:p>
            <a:endParaRPr lang="en-US" dirty="0" smtClean="0"/>
          </a:p>
          <a:p>
            <a:pPr marL="0" indent="0">
              <a:buNone/>
            </a:pPr>
            <a:r>
              <a:rPr lang="en-US" dirty="0" smtClean="0"/>
              <a:t>Examples</a:t>
            </a:r>
            <a:r>
              <a:rPr lang="en-US" dirty="0"/>
              <a:t>:  Streams, boundaries, nesting locations, </a:t>
            </a:r>
            <a:r>
              <a:rPr lang="en-US" dirty="0" err="1"/>
              <a:t>hillshades</a:t>
            </a:r>
            <a:endParaRPr lang="en-US" sz="3600" dirty="0"/>
          </a:p>
        </p:txBody>
      </p:sp>
      <p:sp>
        <p:nvSpPr>
          <p:cNvPr id="5" name="Slide Number Placeholder 4"/>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pPr/>
              <a:t>10</a:t>
            </a:fld>
            <a:endParaRPr lang="en-US" dirty="0"/>
          </a:p>
        </p:txBody>
      </p:sp>
      <p:pic>
        <p:nvPicPr>
          <p:cNvPr id="6"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458191" y="1371600"/>
            <a:ext cx="4200768" cy="4572000"/>
          </a:xfrm>
          <a:prstGeom prst="rect">
            <a:avLst/>
          </a:prstGeom>
          <a:noFill/>
          <a:ln w="9525">
            <a:noFill/>
            <a:miter lim="800000"/>
            <a:headEnd/>
            <a:tailEnd/>
          </a:ln>
        </p:spPr>
      </p:pic>
    </p:spTree>
    <p:extLst>
      <p:ext uri="{BB962C8B-B14F-4D97-AF65-F5344CB8AC3E}">
        <p14:creationId xmlns:p14="http://schemas.microsoft.com/office/powerpoint/2010/main" val="2304132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Information</a:t>
            </a:r>
            <a:endParaRPr lang="en-US" b="0" dirty="0"/>
          </a:p>
        </p:txBody>
      </p:sp>
      <p:sp>
        <p:nvSpPr>
          <p:cNvPr id="3" name="Content Placeholder 2"/>
          <p:cNvSpPr>
            <a:spLocks noGrp="1"/>
          </p:cNvSpPr>
          <p:nvPr>
            <p:ph idx="1"/>
          </p:nvPr>
        </p:nvSpPr>
        <p:spPr>
          <a:xfrm>
            <a:off x="1981200" y="1371600"/>
            <a:ext cx="4495800" cy="4800600"/>
          </a:xfrm>
        </p:spPr>
        <p:txBody>
          <a:bodyPr>
            <a:normAutofit lnSpcReduction="10000"/>
          </a:bodyPr>
          <a:lstStyle/>
          <a:p>
            <a:r>
              <a:rPr lang="en-US" dirty="0" smtClean="0"/>
              <a:t>Attribute information describes what something </a:t>
            </a:r>
            <a:r>
              <a:rPr lang="en-US" dirty="0"/>
              <a:t>is…</a:t>
            </a:r>
            <a:endParaRPr lang="en-US" sz="3600" dirty="0"/>
          </a:p>
          <a:p>
            <a:r>
              <a:rPr lang="en-US" dirty="0" smtClean="0"/>
              <a:t>Describes </a:t>
            </a:r>
            <a:r>
              <a:rPr lang="en-US" dirty="0"/>
              <a:t>the spatial information/features using data tables</a:t>
            </a:r>
            <a:endParaRPr lang="en-US" sz="3600" dirty="0"/>
          </a:p>
          <a:p>
            <a:r>
              <a:rPr lang="en-US" dirty="0" smtClean="0"/>
              <a:t>Connected </a:t>
            </a:r>
            <a:r>
              <a:rPr lang="en-US" dirty="0"/>
              <a:t>to the features by a data table</a:t>
            </a:r>
            <a:endParaRPr lang="en-US" sz="3600" dirty="0"/>
          </a:p>
          <a:p>
            <a:endParaRPr lang="en-US" dirty="0" smtClean="0"/>
          </a:p>
          <a:p>
            <a:pPr marL="0" indent="0">
              <a:buNone/>
            </a:pPr>
            <a:r>
              <a:rPr lang="en-US" dirty="0" smtClean="0"/>
              <a:t>Examples</a:t>
            </a:r>
            <a:r>
              <a:rPr lang="en-US" dirty="0"/>
              <a:t>:  Stream length, boundary name, nest species.</a:t>
            </a:r>
            <a:endParaRPr lang="en-US" sz="3600" dirty="0"/>
          </a:p>
        </p:txBody>
      </p:sp>
      <p:sp>
        <p:nvSpPr>
          <p:cNvPr id="5" name="Slide Number Placeholder 4"/>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pPr/>
              <a:t>11</a:t>
            </a:fld>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49900" y="1447800"/>
            <a:ext cx="2988000" cy="4572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5222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ArcGIS Online</a:t>
            </a:r>
            <a:endParaRPr lang="en-US" sz="4000" dirty="0"/>
          </a:p>
        </p:txBody>
      </p:sp>
      <p:sp>
        <p:nvSpPr>
          <p:cNvPr id="6" name="Text Placeholder 5"/>
          <p:cNvSpPr>
            <a:spLocks noGrp="1"/>
          </p:cNvSpPr>
          <p:nvPr>
            <p:ph type="body" sz="half" idx="2"/>
          </p:nvPr>
        </p:nvSpPr>
        <p:spPr/>
        <p:txBody>
          <a:bodyPr>
            <a:normAutofit/>
          </a:bodyPr>
          <a:lstStyle/>
          <a:p>
            <a:r>
              <a:rPr lang="en-US" sz="2400" dirty="0" smtClean="0"/>
              <a:t>Creating Online Maps</a:t>
            </a:r>
            <a:endParaRPr lang="en-US" sz="2400" dirty="0"/>
          </a:p>
        </p:txBody>
      </p:sp>
      <p:pic>
        <p:nvPicPr>
          <p:cNvPr id="7" name="Picture Placeholder 6">
            <a:hlinkClick r:id="rId2"/>
          </p:cNvPr>
          <p:cNvPicPr>
            <a:picLocks noGrp="1" noChangeAspect="1"/>
          </p:cNvPicPr>
          <p:nvPr>
            <p:ph type="pic" idx="1"/>
          </p:nvPr>
        </p:nvPicPr>
        <p:blipFill rotWithShape="1">
          <a:blip r:embed="rId3"/>
          <a:srcRect l="6426" r="6426"/>
          <a:stretch/>
        </p:blipFill>
        <p:spPr>
          <a:prstGeom prst="rect">
            <a:avLst/>
          </a:prstGeom>
        </p:spPr>
      </p:pic>
    </p:spTree>
    <p:extLst>
      <p:ext uri="{BB962C8B-B14F-4D97-AF65-F5344CB8AC3E}">
        <p14:creationId xmlns:p14="http://schemas.microsoft.com/office/powerpoint/2010/main" val="1703559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ArcGIS Online?</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Part </a:t>
            </a:r>
            <a:r>
              <a:rPr lang="en-US" dirty="0"/>
              <a:t>of the ArcGIS platform</a:t>
            </a:r>
            <a:endParaRPr lang="en-US" sz="3600" dirty="0"/>
          </a:p>
          <a:p>
            <a:r>
              <a:rPr lang="en-US" dirty="0" smtClean="0"/>
              <a:t>Cloud-based web software</a:t>
            </a:r>
          </a:p>
          <a:p>
            <a:r>
              <a:rPr lang="en-US" dirty="0" smtClean="0"/>
              <a:t>Public </a:t>
            </a:r>
            <a:r>
              <a:rPr lang="en-US" dirty="0"/>
              <a:t>vs. Organizational accounts</a:t>
            </a:r>
            <a:endParaRPr lang="en-US" sz="3600" dirty="0"/>
          </a:p>
          <a:p>
            <a:pPr marL="0" indent="0">
              <a:buNone/>
            </a:pPr>
            <a:endParaRPr lang="en-US" u="sng" dirty="0" smtClean="0">
              <a:hlinkClick r:id="rId2"/>
            </a:endParaRPr>
          </a:p>
          <a:p>
            <a:pPr marL="0" indent="0" algn="ctr">
              <a:buNone/>
            </a:pPr>
            <a:r>
              <a:rPr lang="en-US" sz="2400" u="sng" dirty="0">
                <a:hlinkClick r:id="rId2"/>
              </a:rPr>
              <a:t>http://doc.arcgis.com/en/arcgis-online/reference/what-is-agol.htm</a:t>
            </a:r>
            <a:endParaRPr lang="en-US" sz="2400" dirty="0"/>
          </a:p>
        </p:txBody>
      </p:sp>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13</a:t>
            </a:fld>
            <a:endParaRPr lang="en-US"/>
          </a:p>
        </p:txBody>
      </p:sp>
    </p:spTree>
    <p:extLst>
      <p:ext uri="{BB962C8B-B14F-4D97-AF65-F5344CB8AC3E}">
        <p14:creationId xmlns:p14="http://schemas.microsoft.com/office/powerpoint/2010/main" val="12826328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ArcGIS Online = Connect Your Maps</a:t>
            </a:r>
            <a:endParaRPr lang="en-US" dirty="0"/>
          </a:p>
        </p:txBody>
      </p:sp>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14</a:t>
            </a:fld>
            <a:endParaRPr lang="en-US"/>
          </a:p>
        </p:txBody>
      </p:sp>
      <p:sp>
        <p:nvSpPr>
          <p:cNvPr id="7" name="AutoShape 2" descr="data:image/jpeg;base64,/9j/4AAQSkZJRgABAQAAAQABAAD/2wCEAAkGBxQTEhQUERQSFBQUFhYWFhYYGBcYGBUXFRQYGhcVGBUYICghGB0mHhcVITEhKDUrLy4uFx8zODMsOCgtLjABCgoKDg0OGxAQGywkICUsLC0sLC0sLCwsLiwsLCwsLCwsLCwsLCwsLCwsLSwsLCwsLC0sLCwsLCwsLS0sLCwtLP/AABEIAJABXQMBIgACEQEDEQH/xAAbAAACAwEBAQAAAAAAAAAAAAAABQMEBgIBB//EAEoQAAIBAgMFBQMJBgMGBQUAAAECEQADBBIhBRMiMUEUMlFSkQZhcSMzQmKBkpOx01NygqGy0hXR8AcWJENjwjSjs8HhRHN0lKL/xAAaAQEAAwEBAQAAAAAAAAAAAAAAAQIDBAUG/8QALREAAgIBAwMDAgYDAQAAAAAAAAECEQMSITEEE1EyQWEFkVJxgcHR8LHh8SL/2gAMAwEAAhEDEQA/APuNFFFAFFFFAQY4kW3gkHKdRzpRaw0iZb1NN8f82/wNUMOOEVrj4MMu8kRdk+s3qaOyfWb1NWYoir2Z6UVuyfWb1NHZPrN6mrMURSxpRW7J729TR2T3t6mq/tBhWuYd0RcxOTh4dQLik97TkDzpThsBiUTKudVVLYVFZATOJc3RzhX3WQacIJgR00jG1dopJ06pj7sn1m9TR2T6zeppBcw+OgZS3dmCyzLMbeVjPNUIuEjmy9aku4fFyQpuZd6xDyhcqRwHLnAygyI66SvOp0fKI1fDHfZPrN6mjsn1m9TXGyrVxUO9LFy7nUgwuc5AI5DLl0q5FZvZl0rRW7J9ZvU0dk+s3qasxRFRZOlFbsn1m9TXjYXTm3qatRXLjQ/ClhxJdiMTa1JMO4+wOYFX6X7D+bP79z+s0wrGXLOmHpRzd5H4GkOGsZlBJb1NPbvdPwP5UowXcH+ulXx8Myy8o87J9ZvU0dk+s3qasxRV7M9KK3ZPrN6mjsn1m9TVmiljSit2T6zepo7J729TVmspc2JdN2co3ZxKYg6jvJfAmJ1G71/gq8FfLopLbhWaE4YaSx15a8/hrXnZ1mM5nXSddInr7x6is7cwWLbKXF05DOj2w2fd3lZrZmFQlrcAx8BrPd7Z+LzBwOMC4GKlRId8KWC6jUi3ejUcuY0q+hfiRXV8M0PZPrN6mjsn1m9TXuARhbQXCS4UZiQASfeASJ+2rFYtmiRW7J9ZvU0dk+s3qas0UsnSit2T6zepo7L9ZvU1ZryljSg2Ixi4CSQGEe6VBP8AOmdK9if8z94f0LTSsZ+pnRj9KCiiiqlwooooAooooAooooCDHfNt8DVKwOEVdxvzbfCqtkaCtIcGOT1I9iiKobX2suHy5lZswY6FAAFKAkl2Uc3UUqPtnZHNG/Ew/wCpV0m+EUbS5Ze9ortwLaFpmVnuFeHLJizcYKC4IEsq9KQMdo/9XnHz2E5+HzfOrD+0trEX8JbQENv579luVi70RyaY28WjSYTJv8oAssTmEiTpzn6X+dYZszxP0r9bX7ovGCmtn9q/hiJn2n5bvOPn8Jz8Pm+furQ+y9+49t98WZ1uZeLKSPk7bFZQAGCzaxTDY9gHezlPyhIyoU5eJPf+NUvZwf8Aif8A8hv/AErVaLIp8Kvv/LHbcVu7+38Ih2ttO/bFspZ1cMSpBcobfG6k2zHFbW4FPnyjWYqAbcv6TYKwQWJzAFWtM4EAMywcizBkhhpNNNqriJU4cpybMG0kiCoBjkdQfCldzZ2Mz5heOhcrquWQMTllSv0s9iRrGUxECpbISJ9p7ca0wG5YgrbJYkgK1y4qBWIU8s0mJ5VDb9onJjs7aMqtqxKyttiSMnKLmg5nKZAqztPDYprha0yBchQISe8VLb2CMsh92BPRW8a4xOExOaVbMAWjiyA6pkZhbyluFXBBMS0gEaBYo8fbNxLtxGtMyK5AdQ3CmW2ZIy6gs5AIJ5HwotbTvm8i7uLbFQxIYFcy3joQIOqWxr5veKkweFxKb3izsyHJnckC5JCwJgJEE6TM6kERXTZeKykNeMojqhDvxki5kLGdCMyAsQTwAgilijQRXjjQ/CodnrcCfKmWzNrpquY5dBoNI01+NWGGh+FTZDQbF+bP79z+s1fqjsf5s/v3P6zV6spcs2h6Uc3e6fgfypTghwD/AF0ptd5H4H8qV4McA/10q8OGZ5OUSxXjEAEkwBqT4Ada7ik3tVeAtLbJA39xLRk80Otwfaisv8VWsqkRH2gIUXDYuCy3dfMkkHk27JBAOhHXUadKmt+0eGPO4U/fS4g+86gH7DSD2nxwG7ESqnNHSR3R4R/bWMwl25exKJbJTMwnJKnKNW1HPQGujD08pwc7pGGbqIQyKFWz6Ltj2vtWY3Y7RoGY2yXCgkgTu1cyYbpAy6kSJo4X/aLhXdbcNnYgBc9uZJ0AR2VifcBNQ7FuL2rF3UQcMJAjViEUzPMhrV3+dVvaTDW7r4ZmHF2lJkEFNyGunQ8tbaz4g15c+thHKsTu34X+dzvXTScNaql8/wCjcriM9vPahpUlAZWTGgaRK66HSRrpS3aWMxKPNqyXRbbSNOK4ysVgzmgFVXQf8wnTLVrZSsmFQhcz7vPkECWYZsgJ0GpjWq20tq3bdzhss9tbbF4BJ3hUsihgeXDlOh1urqMpnsvY563PLt/Es4VVC5TLcJCsoynvMCGkF4UEEECSKiwu0cS72g1lral+IlW1SLmpnRIi3z5ltORqTF7WurPyWXLMwr3CxCAhVAyjik5TJHDBgkCu8LtG8S4ZBolxkhG5pcZQGJPMjKQBz11FQTQ3iiKzljbeJBO8sSAigwtxZuqH3hB4uAlVCiOZ1NdW9s3zpuSDvCubK0Zd8yiQQIOVQZEjiBmpsjSaGKIqpsnGNdt53ttaMxlJBMQD05c4jxBq7FLFEexf+Z+8P6FpnS3Y41ufvD+haZVnP1M1x+lBRRRVS4UUUUAUUUUAUUUUBDjO43wqvaGlWMX3G+FcIulXi9ikluJdrYYXMRYRgpDW8RowkaGyRI+yvkty07Yy7bBOUXbgCjTRWPCPCvse0sPd3tm7ZW25trdUq7lPnMkEEK090+tYnF+wN65ce4VQF3Z9L5GUsSdDuvfXR0+SMdVvng5OpxSnp0rh7iLZmzWOIRGzowIIKtDIZCmHQzqGPXkffX0DYuyFe0Ga7iic90T2i/yW86gd/wAAKV7G9k72HJZbaOxIJZ8QzMYMxO60HurWbGwrW7IV4DZrjEKZAz3WeASBMZomBWUpNxSk7a5dGuKDi5PhP2Kv+A2/2mK//Yv/AN9W8Bs9LKlbebiYsSzM5LEASWYknQD0q5loiqGglx/avkt2EJU5ruVgocBgN2oeTqpc/R1C68xUd3tZCggckLZMgaSxzoCzxI4fcRm1BIixjsRiRuslqTOa8FIIChgCqloJOUswjWUA61FexWJhZTLKozFULFQzHOBMiVGUEQScxIBiKN7hLYiwIxWdGuK+U95M1o5R2e2ZzBuI7wOsajimQAJL97Ha5LduYaJyRmh413kxItwYEy05ak2diMSblveK4RjBUqJUdnttmZ8gBh86wMhk8oEVVfamKt2yzW2eBfZiVICZATaAAVcwblpmjx1pZNDXZpvy4vhIB4GUASM9wajMforbbp3yOkC9FJe24oEkWpB0HCwzQzgcPO3nGUy2i9edC47F8I3Kgslokw0KXdQ45/QUtpIJyz7qWKHUV4w0NSRQy1NkURbJ7h/ff+s1drN2NtHjt4dN863HDMTltIc50NyDmPPhUGORy166Yl+/iCnusoijn43A5P8AKo0tsnWkqNDd5H4H8qXYQcI/10pU2GvDu4u/8GFlh9o3YP8AMVxZ2rcsADEIHtjnetA8I8Xsklo5aqW94Aqyi0ikpxbQ+isHi8QLV+82MtuXLuEuOpa2lnMcgQxkSRlknWZ+NbyzcV1DIQysAVYEEEHkQRzFdFah7llsYC3hcPd4rdwqehS4VH29DUd7ZzYZHxAv2LYVT8pctJm16KUgsdOs1rcd7M4W6SWsoGP004H+8sGllv2AwgfORccjui45dVPRsp5kHXXwqN1wWdPlGH9lPbjBYRWtYu5cW4xS4SLbMCLii9qVn6V1/WmuK23hdoYhGwV0XAlq4jnK6EXcQ9u1ZJzqCSBvB8DSHaX+y64btxyt0sy5SQLV23ooUMil0YaCQOnv505/2a+xbYNmU7x8923cd3tbsKtoMUUSxzEsemkT7q5V0sO73fc17j00j6XeORCQpbKpIVebZRoonqYilmO2uUcpwpCq2a5IUFlchJB7xy/nz5U2v3AqsxBIUFiFBYkATAUak+4Uo2n7Qiy+VkJhQ5MwcjAgHLHPPCR7591dj4OdLcn2RtE3c4ZcjJl4ecBxIBYHvaGV0IjlBBLGKTp7RpMMjg5immUjOHdQgJI1+TbUgKOpFc4f2ltlQzK68p7pAJKaSD4XLevLXmYqLFDqKIpfszbVu+2VA44cwLACYbK4Gskq0q3gR8KZxU2KOIoiu4oigoh2VzufvD+haYVQ2ZzufvL/AECr9Zy5NIelBRRRUFgooooAoqucdbBINy3I0IzLofDnXnb7X7S395f86mmRaLNFVu32v2lv7y/50dvtftLf3l/zpTFokxXdNCrUN3GWiCN7bE9cy6fzrgY1f21n1H91NyLRaiiKq9tX9tZ9R/dR21f21n1H91TuNi1FEVV7av7az6j+6jtq/trPqP7qbjYtRRFVe2r+2s+o/uo7av7az6j+6m42Ku09mPcuBlKxCAEkg2irli6QNSwIU8u6OY0pe2wsSQvy4LqhUOZJDMlqSDHnR292YU67av7az6j+6jtq/trPqP7qjcWing8BfW8Ge9mtAOAus6u5WZHFwlBPPg6yabGqvbV/bWfUf3UsxZ7Vd3AdWsIA18p9MnuWJBOhglh4ADk1Bsdna73SRhEDLy37yLZP/TUcV348K66Ma5GExZ1bEwY5JZthZ8QHzH+Zp7bthQAAABoAOgHSuqm0Rpfkz5uYy3rNnELpwlTaf3nOCyk+7KPjVTEbTbFsLFpb1kATiSwKOo6WUbkS0GXUkBQYMkGtQ1sGoVsQataKtSRWwuDW2qqihVUAKoAAAHIADkK9cVYutVR2q6tlJUiG5UBqd6gatYnNMoYK52W8oGmHvvBXpavMZDKOi3DII80H6RrVRWa2hhBdtshJExDCJVlIKsJ0kEA/ZRlv9MVenTmtgjT3bus5Y3exrDKkqkaWKIrPJtbEWvnUS+nVrQKXFH/22JFz7Cp8FPKneAxtu8guWmDoZ1HQgwVIOqsDoQdQRWbTXJvFqXBNFEV3FEVUtRxFItqW8Ub3yWUWwbA1VWkNdG80idBqeLkDAnUPMQSFYqudgpKrIGYgaLmOgk6TSfam1L9t+Cw721tsWhSSbhUsiqw6AqFMA/OqZGUggQLicSwjs6KSBOZSQpIWZ145zXRHTLrM1Lhbt1kvF7G7KoMioBnOjHICwKtyX4FiCNJqLG7ZxKlQuGMy2YDeMGyi8AAwt8IJt2zJ1+UEA9Zr217wJHZ3OViDGcggLd1JyciUVhlzGGA5wCsmgvtft7sIiXHyA3GywXIkuFK6Lr4+eeho/wASv8X/AAxPPd6sJAVSM5K8JJLfCPfXTbTvC3bItZneSVhhAF5F0BAOivOoHLprXo220n/h72XTIcry3yhQyuXhGhaT0+IoKJcBjLr3GW5a3YXPBkmcrAK0wBDAtp9WmMVQwO0me6Ua09uA2rfSy5NVPUcR191M4pZFFbZ44rn7y/0CrtVMGOO58V/oFW6h8llwFFFFQSFFFFAIcHaBXX3flU+4XwrjAjh9PyqxFdLbONRVEW4Xwo3C+FR4rH27Zhm4jqEUF3I8RbQFiPfFeWNo23bKGIc6hWVkY+MK4BNRqLaV4JdwvhVbG37VrLvJGYkCAzcgSdFB0ABM+6r0VR2lgnuG21t1RrbMZZS44rbJyDDlmn7KtF77srJbbIlG7iZWIDd76J5Nz5e+oe1WYclgBbbKxJgA5Vb7dHXX30sT2WVQyqwIyqqZs8rlW0v0WAPzSty50H2ZY77NdVjeVQS1vQMq2wGABgSUJIHOV8ut0ofiM3q/COiqa6rpz15fGuhZU8vzpBi/Z55zKUb5QMBl6NfW42eW4gsQB4U82bhN1aS3IOURIEDnOg6DWAPCKrKkrTLR3e6JNwvhRuF8KliiKpbL6URbhfCjcL4VLFJr+Le+7WsO2REMXbwEkHrbtToW8W5LPU0tjSixi8bZtsEMtcPK2gZ3I8ciyQPeYHvq17LYJrdpjcUpcu3HuMCQSJMIDBIkIqCKm2Vs63ZXLbUCdWOpZz5nc6ufeavXr6oJdgo5SaynJs2xwS3JGNZO77QMMYwBJsjPZy5Tl3qW95n3kRzDW4nmBTnEbWRXCypXQM+YQhYNlB+JUD+JahAsOGRRaYK2ZlGUgOxJLEeJObXxmrY3FXaIy3tRT2f7QXbgT5O2CbC4hhnYnLcnIi8IltNegkDrNLV21cGH3hvXWu3cML40t7pSWTMqADMCuYLxT606bC25Q7tJtiLZyjgAiAvgNBp7qhfA2BmItWgXkMco4pMmfida3Wi+Dncp1yVrOMuDFXEus/FmayBlNs21Kg6AZlcFhMnWdKovtC5nL5zpidxuuGMkc+U5vpzPKmiYZA7OqKHbvMAJPxNeHCpn3mRM/LNAnlHP4VonFexk7fuI/wDHLlwJKi3LYVxlYmUu3GUqZA8n86MPt1oQZAVixmJclvl7joI01gpPSnIwlsRCJplA4RoEJKx8CTHhNR9ltjkiDu/RH0CSnoSSPCavqh4KNS8lXZG1WvSTbKrAZW4oIJYZdQJIgHSRxe6r5eq1uyiFiiqpYy0ACTrzj4n1Ncvdo0m9jNyaW5ZN2qXaOzXhiEnduypiUHIgkKt+OjLIk9V590Vyb1FwC4jodQ6spHuYEH86rPHcRiz6ZJm1F4eDfdNG9Hg33TWa9m7925hbDs7S1tZ16xrTKLnnPqa4u2/J6ndXhjPejwb7pr3fDwb7ppXFzzn1NEXPOfU07b8jurwxpvh4N900b4eDfdNK4uec+poi5529TTtvyO6vDGe9Hg33TXu+Hg33TSuLnnPqaIuec+pp235HdXhjPejwb7po3o8G+6aWRc859TRFzzn1NO2/I7q8MY4ZTLmCAxETzgKBNWKTRc859TRFzzn1NO2/I7y8Mc0Umi55z6miLnnPqadt+R3l4Y5opNFzzn1NK9r7XvWCuVpzTM68o5etO2ye8vDGuBHD6flUO3HK2WIJWWtrIMGGuorQRqNCdRVrBDhHwH5VR9qDGGc+DWj/AOclWbKRQuGPs27V1rNvIUgniDZizZZZgczH3nWkWz9rXbl9LzK9xLTsCFIkTaI4VMCOMayOR8Kbe2GJHZLx3aISEkrGsXF5wJ69aU+zLKMKuZwrXBcI1ExvbgUx15dfCuLq+pXT4+5Xg6sWPW9LZoz7V2FJFwXbZHRlBPojMaY7L2nbxClrLFgrZTKspDQDBVgDyYH7awd3BXGAcZmmAAZJI1Mg9RpzPX7K0fsRg1OHvzqt2/cnnyVEtEf+XU9J1XfV7V8fx7GOTG4ScWuDQvfUMqFlDMGKqTqwWMxA6xI9a4vYy2gBZ1E8tZJ0J0A1OgJ+APhVTG7FtOyyzqwQJbAciFTMGhT3pDkEmdCKhxmxbSqZumyDwhpRYm2EIDEdQqn3FdPCuuylDBcbbJYB1JQEvr3QpIM+EEH0rrD4tHEo6sOXPrEwR0MEGPA1QtbMs57kXJZkuhlDJMXLjFi0amGLAToNfE1EmwLN0K+8a7z4gUZXBREiFGXQW1/nPOlihmMZb86d7INQJaJyjxMa6VKLgMQRry1Gsc4pRhvZ20C2W47NmTOZVmDW7eUSYlSUbUad6dDrXWF9m1S6HDsQMhjKglkzAGQBlEFdFiYMzNLFHvtJjGS2qWzF2+wt2z4Tq7x1yqGb7Ks7Kwi2kW2ghVEDqT4kk8yTqT1JpdtLix1odEsXGj6zOiz6E+tNrbVdLazNvehhbNLtq4wF1taKZtuHJy/TMhPM0KQR4N4GrK3Kp7YV3tZbYUnMhgmNFYNoYMGQP59YrNxNozIkwzXLZcXN2CXyoFTIAGIhwRJOmsERyHjSLB7at2n1QnerbaE4mtrliCgE5AZM+9q6xYui4LJC572oyvcW22jFyy+4LrzmR41Q2PhrpL3bgX5ULCg6NlUzzEqCMoj3tzri63q10mPuNe/HBtjx91uNmhvbVQCSl8Dx3Vz/ACqsds2/C7+G/wDlWZe1dIKSdBqhJYJkAMZuunjz0qkAQQSpEmASIXvakNGv/wAVXH9QyzjcEpL4v891/wBWzps5upwLFJKVq171/a+dvmjeWL4uIGQmGGhggjpyPI/GqWKwLndw85VCuzGCYe2+eFEEnIR0HF9ldbD1w1uDBgwef0jrFVtp4G+wQJclghV2nICSO+qCYaQOciJr2E7jZy8SOtnYW+rzdu51ywBJOs8zI1OhObTmREAVfZqVtZxZuRvFFvlICZyBdUg92ASmYEctREdJtnpdCHfsrPPNQAAIGmnPWffVokSJrjVUuvVi5VK7W8UcWUja5XN/F5LbtzIUwPFohVHvJgfbUTVHjUy296RIsst1l8yJq+g5wssPeoq+TaDZzYLllSNl7P4XdYaynlRR/KmFKU9obJAIF6CAR8jd/trr/eCz4Xvwbv8AbXmWj6GmNKz+0Fu9pOQXv/pskZxagXLm/wA30O5HPXlGtMcLti1ccIu8DNMZrdxQYEkZmAEx091MIq8Z0UnCzM4fG4whSymXcWyN2QbRYDjMqJRYbUSDmGpqK7fxbDNkJZHcqmVgARZvgKTlAZCd3Bk6nnqK1cURV+6vCKdt+WZQ7UxGdUG8IOYrNkhrgD2RxrE2147gmB3QZ8bWzsTimdBcBVS5z/JnhCqxK5mUDKSFAYTzOvKtBkEzAmInrB6T4aCvYo8irgLG75M1jxet3brW9/lJWCBcugfJM0LbMiC4UEgaT0mo79/FOSrI4EqWUIQqZb1nLkuRxypuE84jpGupiiKLL8B4/kXbFv3HRt6GzByJKlAw0IKqQCBrGusg6nQlhXsURWbduzRKkeUV7FEVBJ5WX9rO8n8X5LWpisx7WjVP4vyWpRV+xp8GOEfAflUW2cBv7L2s2UsBDRMFWDAx11Aq1hF4F+A/KporJs2SMB7TbJxXZri3ntPbhZdQQyjOp0Q6HUAasAJkmBVTYuHKpbt28ajW05ogtXTGpKqzzpJOoVfgOn0orVHF7GsXfnLNp/3lBqrSZdMy+3MRcRd5Y3QVRJ3gCwoPFDiBy11MaU49l8EBgrayflUZyRKH5Zi+nVSA8fZXh9i8HmU7ogKQcgdwhjlmtg5W+BBp+FquPHDG24pL8kJNy5EuO2ELjK29uKUQIndaBDBySwzEsrQdR3QelQ3PZwRwXChiFIXVQbeQ6gjwkcoJbmCRWgiiK0K0J8NsUI7sHPGLgYREm5cZ5bWDlzEDQHU6nlVC/wCzDFEAuyUS1bgqcjLbvrcJYFiSYUrziCR1rTxRFAZsey4ykb19RExqPk1SVM8M5dfEaVPY9nUW6LmZiAysE+iMttkAiYgZsw00IFPYoigozO3vk8VYunuuGsk9AWIKz8WVV+LCryvVza2zlv2mtt15HUEEciCOVZ3C4xkYWcTw3eSsdFveBB5ZjGq+nu1xyXDMMsX6kOs9G8qvNE1ppMdZZW5WJwvtJZREXPbzKAhDOoyxM9ZmdIrW5q5KjwHoK4eu+nw6uChN1Ts3w9S8TtGSt4yxdulnvWkU9FvKJMdddfy5VdvYrDXHG9v2SFBUfKW8rBo1MGVIgDpT/dr5R6CvN0vlX0FedH6AoSUoZWmlSr29v8HVm+pLLtKCrxfgobD/APDW8hEQcp5iMxg+8cqjxiX+GCS2SJQhVF2RxMGMlInTXrpMENQK9C19AlUaPMu3ZnbmJxQZVyZiULGFAUGG0zkwCDlEda5BxeUFkWdCVWARG6mDmgzN7npwj7dKUrzJQsZzB9oLDeqAuSSdJzzqNCeX8xrpyqe5apojo+bIytlJVspBysOamOR91cmzWsZ0Y5MdilcNUm0bYXDXyRI3N3Tx4DpTJbNJdtY9Dds4Ysqo1xTfuEgKipxi2ST3mgGPAa94VGXL/wCScGBKWwsOwbarxqwyIhPE0SVBI5yJ/wDcUuxuz7E8Nt1EcmZ5n4z8K121Nv2945tBHtg5Ffe2lVoRcxWTrEqPsNIrONQKQ+7k5gAbuHISRAYEsCTy5zy6V8zHN9R7stSnpt003x+Xg9fNg6WULWlS222/X7/3yMfZDBJbeyUBGd7k6kzltMBE8udbh0kESRIIkcxPUVgcDtqzaazlKZbZuFpv2JOdCNOOtrszaG+RmVSpBKwxUycqsDKEgghhXsY9Wlarv55OZJUkq/QSW7OPAJJUtAMZljNmCEKNBGRc+v0nNMNlJiAxF6cuZzPAe87kAazlylOeoMAaTRtK9ilCm0iswtNmUapvS1vLBMMQBvPD39KifGYzhG5UTcCsdDlQsJccWpCsDHU22HUVYnkdxRFJ8JexXyYZQNQGZlBlczS/CVCkgLCxpm5mKgwOMxblQyBQrILhySdAmYA5oaczyQBGTrNLFDvEKcjZe9lOX4xp/Os/h7GOXVmzQipzQk5Z+UgwM7EiZ6AxrFaS7OU5YzQcs6CY0kjpSvGm/mEZwmRMxthGbPF2QouCIkW9Y6j30YRQtYfGlCr887Gcw5MbxGUgyVANkcWo18KabK35X/iAA0nRcuXp1Bk65o5aROvM2Sb8uL+ulsgwoUErxooAkgEd4kzmHKKYxQM5iiK6iiKkHMVmPa0ap/F+S1qYrM+1w1t/xf8AbRMq0ajDXFyrxDkOo5gaipd6vmX1FdNYUmSqk+JArzsyeRPuisrOijzer5l9RRvV8y+or3syeRPuijsyeRPuiosmjzer5l9RRvV8y+or3syeRPuijsyeRPuilijzer5l9RRvV8y+or3syeRPuijsyeRPuilijzer5l9RRvV8y+or3syeRPuijsyeRPuilijzer5l9RRvV8y+or3syeRPuijsyeRPuilijzer5l9RVbH4WzeUpdCMp8SKtdmTyJ90UdmTyJ90UsijNvsFk+YxRC9EuQ4H8R4vsmK5t4HFnND4VioHJH156Tn0On8+VabsyeRPuiu1QAQAAPdVlOS9yrxxfsZfC4tXJU8Nwd623eHvHmX3j/4qyVprj9mWr0bxA0ag9QfEHoaXf7r2+lzEgeG+uf8Au1arN5MZdP4IstEV5f2I9niwxLr9K3cdmn6yu0kN/I/zqp/i1saXQ1kjmLgy/wD96qfsJq8ciZlLC4l0LXtUTtqx0u2z1hWDH7FWSa9ti/iNLKtaQ871wQY/6ds6k89WiNNDUuSXJEYN8I8AuX7+7svkW2JuuAp4iOC3qD0ljyIlPE1d/wB3XfS7iLhTqqBUzfF1AYfYRTbZmz0sIEtiBqSeZYkyWYnUkkkk++rdc8ptnXHHFISYn2btwpsk2XVcoZY1UfRZTow+I0nSKpXcFi1B4bFyOuZrcj4Q2taiuL3dPwP5VCk1wWlCMuUZK3s3FXhxulhDzFuWcjqM50H2AH305wGybVlMiII5mdST1Yk8zqdfeat4deEfAflUsVZuzNRSWxlBshLtzFyinJc0kCBNhD+YHKqmzfZm2c++to0FcuQdCDOaRqZHSmdvGrauY1XW9NxwUy2brgjcIJDIpHP8qSFye9vzDZliziF6d1oTUa15/U5c0MkXBSa32Tf7Fnji92izjvZ/DqyBbFuCDMiTOaPSKc+ziwl8KBw3mAHIaWrYA/lWSt2iGBy3hDAmLV/Xprwa6VsPZycl5srgNedlDKyFhkQcnAI1BFT0ksspSlO0tqTvb7lVVbKjzG4q+rJFsnMgzKoLZHnWXywVjTSDPQgyKtnauJCqGwzs3yYZoInOhYmI0gjK3gWBq1jdo3geG0QN0jkFcxDu5BQsHiQB0DfEUYDbbXHtqbLpvM+pMhMoBAaBoxkiPFH8BPc2WSKh2riFOZ7RCZUMQ2VMzEMWMSYEEga6ac64wu18U4VxZ4bjWmByu2W2Rh84gAE/OXSD9Q+Gmoy0RQEV2QCVEkAwJiTGgnp8aR7Wx2KR13douuRbjAKW5Eo9oMPpZntuPFUuVoYpJtLY1y5dZ1ulRFkKoYjuOS5IgjkRHiQJ5UsiiJdoYlZDWC+XMMwDAsQb0MFC92LacpPyi89JjsbWxAWWw7tGZjCuCyhuagqBOXQL3iRMQZqb/D8YSAb6heGSImBkmAbeh0ua/XiBANT4TCYqLu+e1czIBbUSqhwuuYhZALeE6dBypZNHmzMfee4Vu2TbXKSG4ozKwVgSQAATJXmSonTSWsUru7OvBbKWrjAW0gsT32XLGbQkyR6SOusZsY2GIexLEwCSVQSIC/JgtoDz5lukarFDiKzXtcNbf8f5JTbA2cQLjG8yMnHly6aSmTMI72lyY019Fntcvzf8f/ZU2Q0ayiiiszUKKKKAKKKKAKKKKAKKKKAKKKKAKKKKAKKKKAKKKKAK5dAeYB+NdUUBEuHUclUfYKloooAooooAri73T8D+Vd1y4kEeIoCKyvCPgPyruKgU3QIyW9P+o39le5rvktfiN+nU2RRNFEVDmu+S1+I36dGa75LX4jfp0sUTRRFQ5rvktfiN+nRmu+S1+I36dLFE0URUOa75LX4jfp0ZrvktfiN+nSxRNFEVDmu+S1+I36dGa75LX4jfp0sUd3VOU5SA0GCRIBjQkdRSnH2sXvEa0UyokMJjeM6kM2XUQpyESfMOtM813yWvxG/TozXfJb/Eb9OlihHjbGOMBGBKlircAB4bmXeDrqbUAaaNPSpsTaxk8BUwxgnKJGRwhWIk93MG0zctKbZrvktfiN+nRmu+S3+I36dLFCi1YxQt21DENmuF2bKxg4gMoaNPmi405EADpXouY3U5LeuUBdOHvZiTm15L6/Gm2a75Lf4jfp0Zrvkt/iN+nSxRRwRxO9i8E3YBgqIB4V1Mkmc0wNBGbnoaoe16/Nfx/wDbT3Nd8lv8Rv06pbS2Y9/LmyplnkS0zHiojlSxR//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http://resources.arcgis.com/en/help/getting-started/articles/GUID-1B459717-8084-4646-98A3-910E340889C3-web.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2800" y="1295401"/>
            <a:ext cx="5486400" cy="47979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2677" y="1992318"/>
            <a:ext cx="2676184" cy="923330"/>
          </a:xfrm>
          <a:prstGeom prst="rect">
            <a:avLst/>
          </a:prstGeom>
        </p:spPr>
        <p:txBody>
          <a:bodyPr wrap="square">
            <a:spAutoFit/>
          </a:bodyPr>
          <a:lstStyle/>
          <a:p>
            <a:r>
              <a:rPr lang="en-US" dirty="0"/>
              <a:t>Use, create, and share interactive web maps, apps, and data</a:t>
            </a:r>
            <a:endParaRPr lang="en-US" sz="2400" dirty="0"/>
          </a:p>
        </p:txBody>
      </p:sp>
    </p:spTree>
    <p:extLst>
      <p:ext uri="{BB962C8B-B14F-4D97-AF65-F5344CB8AC3E}">
        <p14:creationId xmlns:p14="http://schemas.microsoft.com/office/powerpoint/2010/main" val="13474456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is an ArcGIS </a:t>
            </a:r>
            <a:r>
              <a:rPr lang="en-US" dirty="0" smtClean="0"/>
              <a:t>Web Map?</a:t>
            </a:r>
            <a:endParaRPr lang="en-US" dirty="0"/>
          </a:p>
        </p:txBody>
      </p:sp>
      <p:sp>
        <p:nvSpPr>
          <p:cNvPr id="3" name="Content Placeholder 2"/>
          <p:cNvSpPr>
            <a:spLocks noGrp="1"/>
          </p:cNvSpPr>
          <p:nvPr>
            <p:ph idx="1"/>
          </p:nvPr>
        </p:nvSpPr>
        <p:spPr/>
        <p:txBody>
          <a:bodyPr>
            <a:normAutofit/>
          </a:bodyPr>
          <a:lstStyle/>
          <a:p>
            <a:r>
              <a:rPr lang="en-US" dirty="0"/>
              <a:t>Interactive display of geographic information</a:t>
            </a:r>
            <a:endParaRPr lang="en-US" sz="3600" dirty="0"/>
          </a:p>
          <a:p>
            <a:r>
              <a:rPr lang="en-US" dirty="0" smtClean="0"/>
              <a:t>Opens </a:t>
            </a:r>
            <a:r>
              <a:rPr lang="en-US" dirty="0"/>
              <a:t>in a standard internet browser (IE, Firefox, Chrome, etc.), mobile devices, and other ArcGIS map viewers</a:t>
            </a:r>
            <a:endParaRPr lang="en-US" sz="3600" dirty="0"/>
          </a:p>
          <a:p>
            <a:r>
              <a:rPr lang="en-US" dirty="0" smtClean="0"/>
              <a:t>Contains:</a:t>
            </a:r>
            <a:endParaRPr lang="en-US" sz="3600" dirty="0"/>
          </a:p>
          <a:p>
            <a:pPr lvl="1"/>
            <a:r>
              <a:rPr lang="en-US" dirty="0" err="1"/>
              <a:t>Basemaps</a:t>
            </a:r>
            <a:r>
              <a:rPr lang="en-US" dirty="0"/>
              <a:t> and Layers</a:t>
            </a:r>
            <a:endParaRPr lang="en-US" sz="3200" dirty="0"/>
          </a:p>
          <a:p>
            <a:pPr lvl="1"/>
            <a:r>
              <a:rPr lang="en-US" dirty="0"/>
              <a:t>Legend and navigation </a:t>
            </a:r>
            <a:r>
              <a:rPr lang="en-US" dirty="0" smtClean="0"/>
              <a:t>tools</a:t>
            </a:r>
          </a:p>
          <a:p>
            <a:r>
              <a:rPr lang="en-US" dirty="0" smtClean="0"/>
              <a:t>Saves web maps to </a:t>
            </a:r>
            <a:r>
              <a:rPr lang="en-US" dirty="0"/>
              <a:t>your </a:t>
            </a:r>
            <a:r>
              <a:rPr lang="en-US" dirty="0" smtClean="0"/>
              <a:t>ArcGIS </a:t>
            </a:r>
            <a:r>
              <a:rPr lang="en-US" dirty="0"/>
              <a:t>Online </a:t>
            </a:r>
            <a:r>
              <a:rPr lang="en-US" dirty="0" smtClean="0"/>
              <a:t>account</a:t>
            </a:r>
            <a:endParaRPr lang="en-US" sz="3600" dirty="0"/>
          </a:p>
        </p:txBody>
      </p:sp>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15</a:t>
            </a:fld>
            <a:endParaRPr lang="en-US"/>
          </a:p>
        </p:txBody>
      </p:sp>
    </p:spTree>
    <p:extLst>
      <p:ext uri="{BB962C8B-B14F-4D97-AF65-F5344CB8AC3E}">
        <p14:creationId xmlns:p14="http://schemas.microsoft.com/office/powerpoint/2010/main" val="4182872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p:cNvPr>
          <p:cNvPicPr>
            <a:picLocks noChangeAspect="1"/>
          </p:cNvPicPr>
          <p:nvPr/>
        </p:nvPicPr>
        <p:blipFill rotWithShape="1">
          <a:blip r:embed="rId3"/>
          <a:srcRect l="926" t="13400" r="926" b="1022"/>
          <a:stretch/>
        </p:blipFill>
        <p:spPr>
          <a:xfrm>
            <a:off x="1981200" y="1203444"/>
            <a:ext cx="8229600" cy="4937760"/>
          </a:xfrm>
          <a:prstGeom prst="rect">
            <a:avLst/>
          </a:prstGeom>
        </p:spPr>
      </p:pic>
      <p:sp>
        <p:nvSpPr>
          <p:cNvPr id="2" name="Title 1"/>
          <p:cNvSpPr>
            <a:spLocks noGrp="1"/>
          </p:cNvSpPr>
          <p:nvPr>
            <p:ph type="title"/>
          </p:nvPr>
        </p:nvSpPr>
        <p:spPr/>
        <p:txBody>
          <a:bodyPr anchor="t"/>
          <a:lstStyle/>
          <a:p>
            <a:r>
              <a:rPr lang="en-US" dirty="0" smtClean="0"/>
              <a:t>An </a:t>
            </a:r>
            <a:r>
              <a:rPr lang="en-US" dirty="0"/>
              <a:t>ArcGIS Web </a:t>
            </a:r>
            <a:r>
              <a:rPr lang="en-US" dirty="0" smtClean="0"/>
              <a:t>Map</a:t>
            </a:r>
            <a:endParaRPr lang="en-US" dirty="0"/>
          </a:p>
        </p:txBody>
      </p:sp>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16</a:t>
            </a:fld>
            <a:endParaRPr lang="en-US"/>
          </a:p>
        </p:txBody>
      </p:sp>
    </p:spTree>
    <p:extLst>
      <p:ext uri="{BB962C8B-B14F-4D97-AF65-F5344CB8AC3E}">
        <p14:creationId xmlns:p14="http://schemas.microsoft.com/office/powerpoint/2010/main" val="3454236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7891" y="3124200"/>
            <a:ext cx="6705600" cy="2209800"/>
          </a:xfrm>
        </p:spPr>
        <p:txBody>
          <a:bodyPr anchor="t">
            <a:normAutofit/>
          </a:bodyPr>
          <a:lstStyle/>
          <a:p>
            <a:r>
              <a:rPr lang="en-US" dirty="0" smtClean="0"/>
              <a:t>Story Maps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0" y="1676400"/>
            <a:ext cx="5852160" cy="36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25742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914400"/>
          </a:xfrm>
        </p:spPr>
        <p:txBody>
          <a:bodyPr/>
          <a:lstStyle/>
          <a:p>
            <a:r>
              <a:rPr lang="en-US" b="1" dirty="0" smtClean="0"/>
              <a:t>Learning Objectives</a:t>
            </a:r>
            <a:endParaRPr lang="en-US" dirty="0"/>
          </a:p>
        </p:txBody>
      </p:sp>
      <p:sp>
        <p:nvSpPr>
          <p:cNvPr id="3" name="Content Placeholder 2"/>
          <p:cNvSpPr>
            <a:spLocks noGrp="1"/>
          </p:cNvSpPr>
          <p:nvPr>
            <p:ph idx="1"/>
          </p:nvPr>
        </p:nvSpPr>
        <p:spPr>
          <a:xfrm>
            <a:off x="1981200" y="1371600"/>
            <a:ext cx="8229600" cy="4800600"/>
          </a:xfrm>
        </p:spPr>
        <p:txBody>
          <a:bodyPr anchor="ctr">
            <a:normAutofit/>
          </a:bodyPr>
          <a:lstStyle/>
          <a:p>
            <a:pPr lvl="0"/>
            <a:r>
              <a:rPr lang="en-US" sz="3200" dirty="0" smtClean="0"/>
              <a:t>Understand </a:t>
            </a:r>
            <a:r>
              <a:rPr lang="en-US" sz="3200" dirty="0"/>
              <a:t>how maps enhance research and stories</a:t>
            </a:r>
          </a:p>
          <a:p>
            <a:pPr lvl="0"/>
            <a:r>
              <a:rPr lang="en-US" sz="3200" dirty="0" smtClean="0"/>
              <a:t>Introduction to Story </a:t>
            </a:r>
            <a:r>
              <a:rPr lang="en-US" sz="3200" dirty="0"/>
              <a:t>Maps</a:t>
            </a:r>
          </a:p>
          <a:p>
            <a:pPr lvl="0"/>
            <a:r>
              <a:rPr lang="en-US" sz="3200" dirty="0" smtClean="0"/>
              <a:t>Create </a:t>
            </a:r>
            <a:r>
              <a:rPr lang="en-US" sz="3200" dirty="0"/>
              <a:t>an ArcGIS Online Story Map</a:t>
            </a:r>
          </a:p>
          <a:p>
            <a:r>
              <a:rPr lang="en-US" sz="3200" dirty="0"/>
              <a:t>View Story Map examples</a:t>
            </a:r>
          </a:p>
          <a:p>
            <a:pPr lvl="0"/>
            <a:endParaRPr lang="en-US" sz="3200" dirty="0"/>
          </a:p>
        </p:txBody>
      </p:sp>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18</a:t>
            </a:fld>
            <a:endParaRPr lang="en-US"/>
          </a:p>
        </p:txBody>
      </p:sp>
    </p:spTree>
    <p:extLst>
      <p:ext uri="{BB962C8B-B14F-4D97-AF65-F5344CB8AC3E}">
        <p14:creationId xmlns:p14="http://schemas.microsoft.com/office/powerpoint/2010/main" val="694454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914400"/>
          </a:xfrm>
        </p:spPr>
        <p:txBody>
          <a:bodyPr/>
          <a:lstStyle/>
          <a:p>
            <a:r>
              <a:rPr lang="en-US" b="1" dirty="0" smtClean="0"/>
              <a:t>A story about a Story Map…</a:t>
            </a:r>
            <a:endParaRPr lang="en-US" dirty="0"/>
          </a:p>
        </p:txBody>
      </p:sp>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19</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5593" y="1295400"/>
            <a:ext cx="7772400" cy="48577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87443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914400"/>
          </a:xfrm>
        </p:spPr>
        <p:txBody>
          <a:bodyPr/>
          <a:lstStyle/>
          <a:p>
            <a:r>
              <a:rPr lang="en-US" b="1" dirty="0" smtClean="0"/>
              <a:t>Today’s Workshop</a:t>
            </a:r>
            <a:endParaRPr lang="en-US" dirty="0"/>
          </a:p>
        </p:txBody>
      </p:sp>
      <p:sp>
        <p:nvSpPr>
          <p:cNvPr id="3" name="Content Placeholder 2"/>
          <p:cNvSpPr>
            <a:spLocks noGrp="1"/>
          </p:cNvSpPr>
          <p:nvPr>
            <p:ph idx="1"/>
          </p:nvPr>
        </p:nvSpPr>
        <p:spPr>
          <a:xfrm>
            <a:off x="1981200" y="1371600"/>
            <a:ext cx="8229600" cy="4800600"/>
          </a:xfrm>
        </p:spPr>
        <p:txBody>
          <a:bodyPr>
            <a:normAutofit/>
          </a:bodyPr>
          <a:lstStyle/>
          <a:p>
            <a:pPr marL="0" lvl="0" indent="0" algn="ctr">
              <a:buNone/>
            </a:pPr>
            <a:r>
              <a:rPr lang="en-US" dirty="0" smtClean="0"/>
              <a:t>SLIDE AND WORKSHOP MATERIAL CREDITS: </a:t>
            </a:r>
          </a:p>
          <a:p>
            <a:pPr marL="0" lvl="0" indent="0" algn="ctr">
              <a:buNone/>
            </a:pPr>
            <a:r>
              <a:rPr lang="en-US" dirty="0" smtClean="0"/>
              <a:t>James Whitacre, GIS Specialist at University of Illinois</a:t>
            </a:r>
          </a:p>
          <a:p>
            <a:pPr lvl="0"/>
            <a:endParaRPr lang="en-US" dirty="0" smtClean="0"/>
          </a:p>
          <a:p>
            <a:pPr lvl="0"/>
            <a:r>
              <a:rPr lang="en-US" dirty="0" smtClean="0"/>
              <a:t>Brief </a:t>
            </a:r>
            <a:r>
              <a:rPr lang="en-US" dirty="0"/>
              <a:t>Introduction to GIS</a:t>
            </a:r>
          </a:p>
          <a:p>
            <a:pPr lvl="0"/>
            <a:r>
              <a:rPr lang="en-US" dirty="0" smtClean="0"/>
              <a:t>Introduction to GIS tools</a:t>
            </a:r>
          </a:p>
          <a:p>
            <a:r>
              <a:rPr lang="en-US" dirty="0" smtClean="0"/>
              <a:t>Activity</a:t>
            </a:r>
            <a:r>
              <a:rPr lang="en-US" dirty="0"/>
              <a:t>: </a:t>
            </a:r>
            <a:r>
              <a:rPr lang="en-US" dirty="0" smtClean="0"/>
              <a:t>Create </a:t>
            </a:r>
            <a:r>
              <a:rPr lang="en-US" dirty="0"/>
              <a:t>and work with Story </a:t>
            </a:r>
            <a:r>
              <a:rPr lang="en-US" dirty="0" smtClean="0"/>
              <a:t>Maps</a:t>
            </a:r>
          </a:p>
          <a:p>
            <a:r>
              <a:rPr lang="en-US" dirty="0" smtClean="0"/>
              <a:t>Examples </a:t>
            </a:r>
            <a:r>
              <a:rPr lang="en-US" dirty="0"/>
              <a:t>of Mapping and GIS </a:t>
            </a:r>
            <a:r>
              <a:rPr lang="en-US" dirty="0" smtClean="0"/>
              <a:t>projects</a:t>
            </a:r>
          </a:p>
          <a:p>
            <a:endParaRPr lang="en-US" dirty="0" smtClean="0"/>
          </a:p>
          <a:p>
            <a:pPr marL="0" indent="0" algn="ctr">
              <a:buNone/>
            </a:pPr>
            <a:r>
              <a:rPr lang="en-US" dirty="0">
                <a:hlinkClick r:id="rId2"/>
              </a:rPr>
              <a:t>http://</a:t>
            </a:r>
            <a:r>
              <a:rPr lang="en-US" dirty="0" smtClean="0">
                <a:hlinkClick r:id="rId2"/>
              </a:rPr>
              <a:t>guides.library.illinois.edu/gis</a:t>
            </a:r>
            <a:r>
              <a:rPr lang="en-US" dirty="0" smtClean="0"/>
              <a:t> </a:t>
            </a:r>
          </a:p>
        </p:txBody>
      </p:sp>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2</a:t>
            </a:fld>
            <a:endParaRPr lang="en-US"/>
          </a:p>
        </p:txBody>
      </p:sp>
    </p:spTree>
    <p:extLst>
      <p:ext uri="{BB962C8B-B14F-4D97-AF65-F5344CB8AC3E}">
        <p14:creationId xmlns:p14="http://schemas.microsoft.com/office/powerpoint/2010/main" val="1051953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a:t>is </a:t>
            </a:r>
            <a:r>
              <a:rPr lang="en-US" dirty="0" smtClean="0"/>
              <a:t>a Story Map?</a:t>
            </a:r>
            <a:endParaRPr lang="en-US" dirty="0"/>
          </a:p>
        </p:txBody>
      </p:sp>
      <p:sp>
        <p:nvSpPr>
          <p:cNvPr id="3" name="Content Placeholder 2"/>
          <p:cNvSpPr>
            <a:spLocks noGrp="1"/>
          </p:cNvSpPr>
          <p:nvPr>
            <p:ph idx="1"/>
          </p:nvPr>
        </p:nvSpPr>
        <p:spPr>
          <a:xfrm>
            <a:off x="1981200" y="1371600"/>
            <a:ext cx="5791200" cy="4800600"/>
          </a:xfrm>
        </p:spPr>
        <p:txBody>
          <a:bodyPr>
            <a:normAutofit/>
          </a:bodyPr>
          <a:lstStyle/>
          <a:p>
            <a:pPr marL="0" lvl="1" indent="0">
              <a:buNone/>
            </a:pPr>
            <a:endParaRPr lang="en-US" sz="3200" dirty="0"/>
          </a:p>
          <a:p>
            <a:pPr marL="0" lvl="1" indent="0">
              <a:buNone/>
            </a:pPr>
            <a:r>
              <a:rPr lang="en-US" sz="3200" dirty="0"/>
              <a:t>“Esri Story Maps let you combine authoritative maps with narrative text, images, and multimedia content. They make it easy to harness the power of maps and geography to tell your story.”</a:t>
            </a:r>
          </a:p>
          <a:p>
            <a:pPr marL="457200" lvl="1" indent="0">
              <a:buNone/>
            </a:pPr>
            <a:endParaRPr lang="en-US" dirty="0"/>
          </a:p>
          <a:p>
            <a:pPr marL="457200" lvl="1" indent="0" algn="r">
              <a:buNone/>
            </a:pPr>
            <a:r>
              <a:rPr lang="en-US" sz="2000" dirty="0"/>
              <a:t>-From: </a:t>
            </a:r>
            <a:r>
              <a:rPr lang="en-US" sz="2000" u="sng" dirty="0">
                <a:hlinkClick r:id="rId3"/>
              </a:rPr>
              <a:t>http://storymaps.arcgis.com/en/</a:t>
            </a:r>
            <a:endParaRPr lang="en-US" sz="2000" dirty="0"/>
          </a:p>
          <a:p>
            <a:pPr marL="457200" lvl="1" indent="0">
              <a:buNone/>
            </a:pPr>
            <a:endParaRPr lang="en-US" sz="3200" dirty="0"/>
          </a:p>
        </p:txBody>
      </p:sp>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20</a:t>
            </a:fld>
            <a:endParaRPr lang="en-US"/>
          </a:p>
        </p:txBody>
      </p:sp>
      <p:pic>
        <p:nvPicPr>
          <p:cNvPr id="1026" name="Picture 2" descr="https://storymaps.arcgis.com/en/app-list/img/map-tou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371601"/>
            <a:ext cx="2286000" cy="14369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storymaps.arcgis.com/en/app-list/img/map-journa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2947856"/>
            <a:ext cx="2286000" cy="14369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s://storymaps.arcgis.com/en/app-list/img/cascad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4524111"/>
            <a:ext cx="2286000" cy="14369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8769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t>
            </a:r>
            <a:r>
              <a:rPr lang="en-US" dirty="0"/>
              <a:t>a Story </a:t>
            </a:r>
            <a:r>
              <a:rPr lang="en-US" dirty="0" smtClean="0"/>
              <a:t>Map?</a:t>
            </a:r>
            <a:endParaRPr lang="en-US" dirty="0"/>
          </a:p>
        </p:txBody>
      </p:sp>
      <p:sp>
        <p:nvSpPr>
          <p:cNvPr id="3" name="Content Placeholder 2"/>
          <p:cNvSpPr>
            <a:spLocks noGrp="1"/>
          </p:cNvSpPr>
          <p:nvPr>
            <p:ph idx="1"/>
          </p:nvPr>
        </p:nvSpPr>
        <p:spPr/>
        <p:txBody>
          <a:bodyPr/>
          <a:lstStyle/>
          <a:p>
            <a:pPr marL="0" indent="0">
              <a:buNone/>
            </a:pPr>
            <a:r>
              <a:rPr lang="en-US" dirty="0" smtClean="0"/>
              <a:t>Many Purposes:</a:t>
            </a:r>
          </a:p>
          <a:p>
            <a:endParaRPr lang="en-US" dirty="0"/>
          </a:p>
          <a:p>
            <a:r>
              <a:rPr lang="en-US" dirty="0" smtClean="0"/>
              <a:t>Community </a:t>
            </a:r>
            <a:r>
              <a:rPr lang="en-US" dirty="0"/>
              <a:t>engagement</a:t>
            </a:r>
          </a:p>
          <a:p>
            <a:endParaRPr lang="en-US" dirty="0" smtClean="0"/>
          </a:p>
          <a:p>
            <a:pPr marL="1255713"/>
            <a:r>
              <a:rPr lang="en-US" dirty="0" smtClean="0"/>
              <a:t>Digital </a:t>
            </a:r>
            <a:r>
              <a:rPr lang="en-US" dirty="0"/>
              <a:t>Humanities</a:t>
            </a:r>
          </a:p>
          <a:p>
            <a:endParaRPr lang="en-US" dirty="0" smtClean="0"/>
          </a:p>
          <a:p>
            <a:pPr marL="1712913"/>
            <a:r>
              <a:rPr lang="en-US" dirty="0" smtClean="0"/>
              <a:t>Academic </a:t>
            </a:r>
            <a:r>
              <a:rPr lang="en-US" dirty="0"/>
              <a:t>Presentations</a:t>
            </a:r>
          </a:p>
          <a:p>
            <a:endParaRPr lang="en-US" dirty="0" smtClean="0"/>
          </a:p>
          <a:p>
            <a:endParaRPr lang="en-US" dirty="0"/>
          </a:p>
        </p:txBody>
      </p:sp>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21</a:t>
            </a:fld>
            <a:endParaRPr lang="en-US"/>
          </a:p>
        </p:txBody>
      </p:sp>
      <p:pic>
        <p:nvPicPr>
          <p:cNvPr id="5" name="Picture 2" descr="https://storymaps.arcgis.com/en/app-list/img/map-tou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371601"/>
            <a:ext cx="2286000" cy="14369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4" descr="https://storymaps.arcgis.com/en/app-list/img/map-journ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2947856"/>
            <a:ext cx="2286000" cy="14369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https://storymaps.arcgis.com/en/app-list/img/cascad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4524111"/>
            <a:ext cx="2286000" cy="14369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9820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Makes a Good Story Map?</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9783045"/>
              </p:ext>
            </p:extLst>
          </p:nvPr>
        </p:nvGraphicFramePr>
        <p:xfrm>
          <a:off x="838200" y="1825625"/>
          <a:ext cx="10515600" cy="4059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22</a:t>
            </a:fld>
            <a:endParaRPr lang="en-US"/>
          </a:p>
        </p:txBody>
      </p:sp>
    </p:spTree>
    <p:extLst>
      <p:ext uri="{BB962C8B-B14F-4D97-AF65-F5344CB8AC3E}">
        <p14:creationId xmlns:p14="http://schemas.microsoft.com/office/powerpoint/2010/main" val="3961870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Does a </a:t>
            </a:r>
            <a:r>
              <a:rPr lang="en-US" dirty="0" err="1" smtClean="0"/>
              <a:t>StoryMap</a:t>
            </a:r>
            <a:r>
              <a:rPr lang="en-US" dirty="0" smtClean="0"/>
              <a:t> Look Like?</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644748"/>
            <a:ext cx="5181600" cy="2490842"/>
          </a:xfrm>
        </p:spPr>
      </p:pic>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610961"/>
            <a:ext cx="5181600" cy="2558415"/>
          </a:xfrm>
        </p:spPr>
      </p:pic>
      <p:sp>
        <p:nvSpPr>
          <p:cNvPr id="5" name="Rectangle 4"/>
          <p:cNvSpPr/>
          <p:nvPr/>
        </p:nvSpPr>
        <p:spPr>
          <a:xfrm>
            <a:off x="3429000" y="1764599"/>
            <a:ext cx="6110904" cy="477054"/>
          </a:xfrm>
          <a:prstGeom prst="rect">
            <a:avLst/>
          </a:prstGeom>
        </p:spPr>
        <p:txBody>
          <a:bodyPr wrap="none">
            <a:spAutoFit/>
          </a:bodyPr>
          <a:lstStyle/>
          <a:p>
            <a:r>
              <a:rPr lang="en-US" sz="2500" dirty="0">
                <a:hlinkClick r:id="rId4"/>
              </a:rPr>
              <a:t>http://storymaps.arcgis.com/en/gallery/#</a:t>
            </a:r>
            <a:r>
              <a:rPr lang="en-US" sz="2500" dirty="0" smtClean="0">
                <a:hlinkClick r:id="rId4"/>
              </a:rPr>
              <a:t>s=0</a:t>
            </a:r>
            <a:r>
              <a:rPr lang="en-US" sz="2500" dirty="0" smtClean="0"/>
              <a:t> </a:t>
            </a:r>
            <a:endParaRPr lang="en-US" sz="2500" dirty="0"/>
          </a:p>
        </p:txBody>
      </p:sp>
      <p:sp>
        <p:nvSpPr>
          <p:cNvPr id="6" name="Rectangle 5"/>
          <p:cNvSpPr/>
          <p:nvPr/>
        </p:nvSpPr>
        <p:spPr>
          <a:xfrm>
            <a:off x="6172200" y="5314197"/>
            <a:ext cx="6096000" cy="646331"/>
          </a:xfrm>
          <a:prstGeom prst="rect">
            <a:avLst/>
          </a:prstGeom>
        </p:spPr>
        <p:txBody>
          <a:bodyPr>
            <a:spAutoFit/>
          </a:bodyPr>
          <a:lstStyle/>
          <a:p>
            <a:r>
              <a:rPr lang="en-US" dirty="0">
                <a:hlinkClick r:id="rId5"/>
              </a:rPr>
              <a:t>http://</a:t>
            </a:r>
            <a:r>
              <a:rPr lang="en-US" dirty="0" smtClean="0">
                <a:hlinkClick r:id="rId5"/>
              </a:rPr>
              <a:t>story.maps.arcgis.com/home/item.html?id=597d573e58514bdbbeb53ba2179d2359</a:t>
            </a:r>
            <a:r>
              <a:rPr lang="en-US" dirty="0" smtClean="0"/>
              <a:t> </a:t>
            </a:r>
            <a:endParaRPr lang="en-US" dirty="0"/>
          </a:p>
        </p:txBody>
      </p:sp>
      <p:sp>
        <p:nvSpPr>
          <p:cNvPr id="9" name="Rectangle 8"/>
          <p:cNvSpPr/>
          <p:nvPr/>
        </p:nvSpPr>
        <p:spPr>
          <a:xfrm>
            <a:off x="767890" y="5354018"/>
            <a:ext cx="4705134" cy="369332"/>
          </a:xfrm>
          <a:prstGeom prst="rect">
            <a:avLst/>
          </a:prstGeom>
        </p:spPr>
        <p:txBody>
          <a:bodyPr wrap="none">
            <a:spAutoFit/>
          </a:bodyPr>
          <a:lstStyle/>
          <a:p>
            <a:r>
              <a:rPr lang="en-US" dirty="0">
                <a:hlinkClick r:id="rId6"/>
              </a:rPr>
              <a:t>http://</a:t>
            </a:r>
            <a:r>
              <a:rPr lang="en-US" dirty="0" smtClean="0">
                <a:hlinkClick r:id="rId6"/>
              </a:rPr>
              <a:t>mappingoccupation.org/map/index.html</a:t>
            </a:r>
            <a:r>
              <a:rPr lang="en-US" dirty="0" smtClean="0"/>
              <a:t> </a:t>
            </a:r>
            <a:endParaRPr lang="en-US" dirty="0"/>
          </a:p>
        </p:txBody>
      </p:sp>
    </p:spTree>
    <p:extLst>
      <p:ext uri="{BB962C8B-B14F-4D97-AF65-F5344CB8AC3E}">
        <p14:creationId xmlns:p14="http://schemas.microsoft.com/office/powerpoint/2010/main" val="5554688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Pre-Step: Plan Ahead….</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40628" y="2644748"/>
            <a:ext cx="5044743" cy="2490842"/>
          </a:xfrm>
        </p:spPr>
      </p:pic>
      <p:sp>
        <p:nvSpPr>
          <p:cNvPr id="2" name="Content Placeholder 1"/>
          <p:cNvSpPr>
            <a:spLocks noGrp="1"/>
          </p:cNvSpPr>
          <p:nvPr>
            <p:ph sz="half" idx="1"/>
          </p:nvPr>
        </p:nvSpPr>
        <p:spPr/>
        <p:txBody>
          <a:bodyPr/>
          <a:lstStyle/>
          <a:p>
            <a:r>
              <a:rPr lang="en-US" dirty="0" smtClean="0"/>
              <a:t>Ideal to plan out your </a:t>
            </a:r>
            <a:r>
              <a:rPr lang="en-US" dirty="0" err="1" smtClean="0"/>
              <a:t>StoryMap</a:t>
            </a:r>
            <a:r>
              <a:rPr lang="en-US" dirty="0" smtClean="0"/>
              <a:t> ahead of time</a:t>
            </a:r>
          </a:p>
          <a:p>
            <a:r>
              <a:rPr lang="en-US" b="1" dirty="0"/>
              <a:t>Six Steps to Publishing Your Story Map</a:t>
            </a:r>
            <a:r>
              <a:rPr lang="en-US" dirty="0"/>
              <a:t>: </a:t>
            </a:r>
            <a:r>
              <a:rPr lang="en-US" u="sng" dirty="0">
                <a:hlinkClick r:id="rId3"/>
              </a:rPr>
              <a:t>http://storymaps.arcgis.com/en/articles/publishing-your-story-map</a:t>
            </a:r>
            <a:r>
              <a:rPr lang="en-US" u="sng" dirty="0" smtClean="0">
                <a:hlinkClick r:id="rId3"/>
              </a:rPr>
              <a:t>/</a:t>
            </a:r>
            <a:endParaRPr lang="en-US" dirty="0"/>
          </a:p>
        </p:txBody>
      </p:sp>
    </p:spTree>
    <p:extLst>
      <p:ext uri="{BB962C8B-B14F-4D97-AF65-F5344CB8AC3E}">
        <p14:creationId xmlns:p14="http://schemas.microsoft.com/office/powerpoint/2010/main" val="907846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Open a ArcGIS Online Account</a:t>
            </a:r>
            <a:endParaRPr lang="en-US" dirty="0"/>
          </a:p>
        </p:txBody>
      </p:sp>
      <p:sp>
        <p:nvSpPr>
          <p:cNvPr id="3" name="Content Placeholder 2"/>
          <p:cNvSpPr>
            <a:spLocks noGrp="1"/>
          </p:cNvSpPr>
          <p:nvPr>
            <p:ph sz="half" idx="1"/>
          </p:nvPr>
        </p:nvSpPr>
        <p:spPr/>
        <p:txBody>
          <a:bodyPr/>
          <a:lstStyle/>
          <a:p>
            <a:pPr marL="514350" indent="-514350">
              <a:buAutoNum type="arabicParenR"/>
            </a:pPr>
            <a:r>
              <a:rPr lang="en-US" dirty="0" smtClean="0"/>
              <a:t>Go to </a:t>
            </a:r>
            <a:r>
              <a:rPr lang="en-US" dirty="0" smtClean="0">
                <a:hlinkClick r:id="rId2"/>
              </a:rPr>
              <a:t>http</a:t>
            </a:r>
            <a:r>
              <a:rPr lang="en-US" dirty="0">
                <a:hlinkClick r:id="rId2"/>
              </a:rPr>
              <a:t>://</a:t>
            </a:r>
            <a:r>
              <a:rPr lang="en-US" dirty="0" smtClean="0">
                <a:hlinkClick r:id="rId2"/>
              </a:rPr>
              <a:t>www.arcgis.com/home/index.html</a:t>
            </a:r>
            <a:r>
              <a:rPr lang="en-US" dirty="0" smtClean="0"/>
              <a:t> </a:t>
            </a:r>
          </a:p>
          <a:p>
            <a:pPr marL="514350" indent="-514350">
              <a:buAutoNum type="arabicParenR"/>
            </a:pPr>
            <a:r>
              <a:rPr lang="en-US" dirty="0" smtClean="0"/>
              <a:t>Fill out the resulting form</a:t>
            </a:r>
          </a:p>
          <a:p>
            <a:pPr marL="514350" indent="-514350">
              <a:buAutoNum type="arabicParenR"/>
            </a:pPr>
            <a:r>
              <a:rPr lang="en-US" dirty="0" smtClean="0"/>
              <a:t>Log into ArcGIS Online</a:t>
            </a:r>
          </a:p>
          <a:p>
            <a:pPr marL="514350" indent="-514350">
              <a:buAutoNum type="arabicParenR"/>
            </a:pPr>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32844"/>
            <a:ext cx="5181600" cy="2914650"/>
          </a:xfrm>
        </p:spPr>
      </p:pic>
    </p:spTree>
    <p:extLst>
      <p:ext uri="{BB962C8B-B14F-4D97-AF65-F5344CB8AC3E}">
        <p14:creationId xmlns:p14="http://schemas.microsoft.com/office/powerpoint/2010/main" val="35198549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Select a </a:t>
            </a:r>
            <a:r>
              <a:rPr lang="en-US" dirty="0" err="1" smtClean="0"/>
              <a:t>StoryMap</a:t>
            </a:r>
            <a:r>
              <a:rPr lang="en-US" dirty="0" smtClean="0"/>
              <a:t> App format</a:t>
            </a:r>
            <a:endParaRPr lang="en-US" dirty="0"/>
          </a:p>
        </p:txBody>
      </p:sp>
      <p:sp>
        <p:nvSpPr>
          <p:cNvPr id="3" name="Content Placeholder 2"/>
          <p:cNvSpPr>
            <a:spLocks noGrp="1"/>
          </p:cNvSpPr>
          <p:nvPr>
            <p:ph sz="half" idx="1"/>
          </p:nvPr>
        </p:nvSpPr>
        <p:spPr/>
        <p:txBody>
          <a:bodyPr>
            <a:normAutofit/>
          </a:bodyPr>
          <a:lstStyle/>
          <a:p>
            <a:pPr marL="514350" indent="-514350">
              <a:buFont typeface="+mj-lt"/>
              <a:buAutoNum type="arabicPeriod"/>
            </a:pPr>
            <a:r>
              <a:rPr lang="en-US" dirty="0" smtClean="0"/>
              <a:t>Log in at  </a:t>
            </a:r>
            <a:r>
              <a:rPr lang="en-US" u="sng" dirty="0">
                <a:hlinkClick r:id="rId2"/>
              </a:rPr>
              <a:t>http://storymaps.arcgis.com/en</a:t>
            </a:r>
            <a:r>
              <a:rPr lang="en-US" u="sng" dirty="0" smtClean="0">
                <a:hlinkClick r:id="rId2"/>
              </a:rPr>
              <a:t>/</a:t>
            </a:r>
            <a:endParaRPr lang="en-US" dirty="0"/>
          </a:p>
          <a:p>
            <a:pPr marL="514350" indent="-514350">
              <a:buFont typeface="+mj-lt"/>
              <a:buAutoNum type="arabicPeriod"/>
            </a:pPr>
            <a:r>
              <a:rPr lang="en-US" dirty="0" smtClean="0"/>
              <a:t>Click on “Apps” tab in top menu</a:t>
            </a:r>
          </a:p>
          <a:p>
            <a:pPr marL="514350" indent="-514350">
              <a:buFont typeface="+mj-lt"/>
              <a:buAutoNum type="arabicPeriod"/>
            </a:pPr>
            <a:r>
              <a:rPr lang="en-US" dirty="0" smtClean="0"/>
              <a:t>Scroll through the types of </a:t>
            </a:r>
            <a:r>
              <a:rPr lang="en-US" dirty="0" err="1" smtClean="0"/>
              <a:t>StoryMaps</a:t>
            </a:r>
            <a:endParaRPr lang="en-US" dirty="0" smtClean="0">
              <a:sym typeface="Wingdings" panose="05000000000000000000" pitchFamily="2" charset="2"/>
            </a:endParaRPr>
          </a:p>
          <a:p>
            <a:pPr marL="514350" indent="-514350">
              <a:buFont typeface="+mj-lt"/>
              <a:buAutoNum type="arabicPeriod"/>
            </a:pPr>
            <a:r>
              <a:rPr lang="en-US" dirty="0" smtClean="0"/>
              <a:t>Find </a:t>
            </a:r>
            <a:r>
              <a:rPr lang="en-US" dirty="0" err="1" smtClean="0"/>
              <a:t>StoryMap</a:t>
            </a:r>
            <a:r>
              <a:rPr lang="en-US" dirty="0" smtClean="0"/>
              <a:t> Tour and click on “Learn More”</a:t>
            </a:r>
            <a:endParaRPr lang="en-US" dirty="0" smtClean="0">
              <a:sym typeface="Wingdings" panose="05000000000000000000" pitchFamily="2" charset="2"/>
            </a:endParaRP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77513"/>
            <a:ext cx="5181600" cy="3425310"/>
          </a:xfrm>
        </p:spPr>
      </p:pic>
    </p:spTree>
    <p:extLst>
      <p:ext uri="{BB962C8B-B14F-4D97-AF65-F5344CB8AC3E}">
        <p14:creationId xmlns:p14="http://schemas.microsoft.com/office/powerpoint/2010/main" val="115116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t>
            </a:r>
            <a:r>
              <a:rPr lang="en-US" dirty="0" err="1" smtClean="0"/>
              <a:t>StoryMap</a:t>
            </a:r>
            <a:r>
              <a:rPr lang="en-US" dirty="0" smtClean="0"/>
              <a:t> </a:t>
            </a:r>
            <a:endParaRPr lang="en-US" dirty="0"/>
          </a:p>
        </p:txBody>
      </p:sp>
      <p:sp>
        <p:nvSpPr>
          <p:cNvPr id="3" name="Content Placeholder 2"/>
          <p:cNvSpPr>
            <a:spLocks noGrp="1"/>
          </p:cNvSpPr>
          <p:nvPr>
            <p:ph idx="1"/>
          </p:nvPr>
        </p:nvSpPr>
        <p:spPr>
          <a:xfrm>
            <a:off x="838200" y="1454689"/>
            <a:ext cx="4596442" cy="4877100"/>
          </a:xfrm>
        </p:spPr>
        <p:txBody>
          <a:bodyPr>
            <a:normAutofit/>
          </a:bodyPr>
          <a:lstStyle/>
          <a:p>
            <a:r>
              <a:rPr lang="en-US" dirty="0" smtClean="0"/>
              <a:t>Basic</a:t>
            </a:r>
          </a:p>
          <a:p>
            <a:r>
              <a:rPr lang="en-US" dirty="0" smtClean="0"/>
              <a:t>Map Journal</a:t>
            </a:r>
          </a:p>
          <a:p>
            <a:r>
              <a:rPr lang="en-US" u="sng" dirty="0" smtClean="0"/>
              <a:t>Tour</a:t>
            </a:r>
            <a:endParaRPr lang="en-US" u="sng" dirty="0"/>
          </a:p>
          <a:p>
            <a:r>
              <a:rPr lang="en-US" dirty="0" smtClean="0"/>
              <a:t>Cascade</a:t>
            </a:r>
            <a:endParaRPr lang="en-US" dirty="0"/>
          </a:p>
          <a:p>
            <a:r>
              <a:rPr lang="en-US" dirty="0" smtClean="0"/>
              <a:t>Series of Maps</a:t>
            </a:r>
          </a:p>
          <a:p>
            <a:r>
              <a:rPr lang="en-US" dirty="0" smtClean="0"/>
              <a:t>Swipe and Spyglass (</a:t>
            </a:r>
            <a:r>
              <a:rPr lang="en-US" dirty="0"/>
              <a:t>c</a:t>
            </a:r>
            <a:r>
              <a:rPr lang="en-US" dirty="0" smtClean="0"/>
              <a:t>ompare maps)</a:t>
            </a:r>
          </a:p>
          <a:p>
            <a:r>
              <a:rPr lang="en-US" dirty="0" smtClean="0"/>
              <a:t>Crowdsourced Photos</a:t>
            </a:r>
          </a:p>
          <a:p>
            <a:r>
              <a:rPr lang="en-US" dirty="0" err="1" smtClean="0"/>
              <a:t>ShortList</a:t>
            </a:r>
            <a:r>
              <a:rPr lang="en-US" dirty="0" smtClean="0"/>
              <a:t> (travel guide)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8913" y="1517905"/>
            <a:ext cx="5436495" cy="3961610"/>
          </a:xfrm>
          <a:prstGeom prst="rect">
            <a:avLst/>
          </a:prstGeom>
        </p:spPr>
      </p:pic>
    </p:spTree>
    <p:extLst>
      <p:ext uri="{BB962C8B-B14F-4D97-AF65-F5344CB8AC3E}">
        <p14:creationId xmlns:p14="http://schemas.microsoft.com/office/powerpoint/2010/main" val="13053792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Start a </a:t>
            </a:r>
            <a:r>
              <a:rPr lang="en-US" dirty="0" err="1" smtClean="0"/>
              <a:t>StoryMap</a:t>
            </a:r>
            <a:endParaRPr lang="en-US" dirty="0"/>
          </a:p>
        </p:txBody>
      </p:sp>
      <p:sp>
        <p:nvSpPr>
          <p:cNvPr id="3" name="Content Placeholder 2"/>
          <p:cNvSpPr>
            <a:spLocks noGrp="1"/>
          </p:cNvSpPr>
          <p:nvPr>
            <p:ph sz="half" idx="1"/>
          </p:nvPr>
        </p:nvSpPr>
        <p:spPr/>
        <p:txBody>
          <a:bodyPr>
            <a:normAutofit/>
          </a:bodyPr>
          <a:lstStyle/>
          <a:p>
            <a:r>
              <a:rPr lang="en-US" dirty="0" smtClean="0"/>
              <a:t>From Apps List” click on “Learn More” for </a:t>
            </a:r>
            <a:r>
              <a:rPr lang="en-US" dirty="0" err="1" smtClean="0"/>
              <a:t>StoryMap</a:t>
            </a:r>
            <a:r>
              <a:rPr lang="en-US" dirty="0" smtClean="0"/>
              <a:t> Tour</a:t>
            </a:r>
          </a:p>
          <a:p>
            <a:r>
              <a:rPr lang="en-US" dirty="0" smtClean="0"/>
              <a:t>Click on “Build a </a:t>
            </a:r>
            <a:r>
              <a:rPr lang="en-US" dirty="0" err="1" smtClean="0"/>
              <a:t>StoryMap</a:t>
            </a:r>
            <a:r>
              <a:rPr lang="en-US" dirty="0" smtClean="0"/>
              <a:t> Tour”</a:t>
            </a:r>
          </a:p>
          <a:p>
            <a:r>
              <a:rPr lang="en-US" dirty="0" smtClean="0"/>
              <a:t>In the Welcome box, click on the gears logo to get Advanced Options</a:t>
            </a:r>
          </a:p>
          <a:p>
            <a:r>
              <a:rPr lang="en-US" dirty="0" smtClean="0"/>
              <a:t>Select “Start a New Story Map Tour”</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5311" y="1825625"/>
            <a:ext cx="4855377" cy="4129088"/>
          </a:xfrm>
        </p:spPr>
      </p:pic>
    </p:spTree>
    <p:extLst>
      <p:ext uri="{BB962C8B-B14F-4D97-AF65-F5344CB8AC3E}">
        <p14:creationId xmlns:p14="http://schemas.microsoft.com/office/powerpoint/2010/main" val="2243668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a:t>
            </a:r>
            <a:r>
              <a:rPr lang="en-US" dirty="0"/>
              <a:t>4</a:t>
            </a:r>
            <a:r>
              <a:rPr lang="en-US" dirty="0" smtClean="0"/>
              <a:t>: Create a </a:t>
            </a:r>
            <a:r>
              <a:rPr lang="en-US" dirty="0" err="1" smtClean="0"/>
              <a:t>StoryMap</a:t>
            </a:r>
            <a:r>
              <a:rPr lang="en-US" dirty="0" smtClean="0"/>
              <a:t>!</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Add a title, summary, and tags</a:t>
            </a:r>
          </a:p>
          <a:p>
            <a:r>
              <a:rPr lang="en-US" dirty="0" smtClean="0"/>
              <a:t>Configure the map area with a </a:t>
            </a:r>
            <a:r>
              <a:rPr lang="en-US" dirty="0" err="1" smtClean="0"/>
              <a:t>Basemap</a:t>
            </a:r>
            <a:endParaRPr lang="en-US" dirty="0" smtClean="0"/>
          </a:p>
          <a:p>
            <a:r>
              <a:rPr lang="en-US" dirty="0" smtClean="0"/>
              <a:t>Add Tour Points: All media must be online!</a:t>
            </a:r>
          </a:p>
          <a:p>
            <a:pPr lvl="1"/>
            <a:r>
              <a:rPr lang="en-US" dirty="0" smtClean="0"/>
              <a:t> Text: </a:t>
            </a:r>
            <a:r>
              <a:rPr lang="en-US" dirty="0" smtClean="0">
                <a:hlinkClick r:id="rId2"/>
              </a:rPr>
              <a:t>http://archive.org</a:t>
            </a:r>
            <a:r>
              <a:rPr lang="en-US" dirty="0" smtClean="0"/>
              <a:t> , </a:t>
            </a:r>
            <a:r>
              <a:rPr lang="en-US" dirty="0" smtClean="0">
                <a:hlinkClick r:id="rId3"/>
              </a:rPr>
              <a:t>www.hathitrust.org</a:t>
            </a:r>
            <a:r>
              <a:rPr lang="en-US" dirty="0" smtClean="0"/>
              <a:t> </a:t>
            </a:r>
          </a:p>
          <a:p>
            <a:pPr lvl="1"/>
            <a:r>
              <a:rPr lang="en-US" dirty="0" smtClean="0"/>
              <a:t> Images</a:t>
            </a:r>
            <a:r>
              <a:rPr lang="en-US" dirty="0"/>
              <a:t>: </a:t>
            </a:r>
            <a:r>
              <a:rPr lang="en-US" dirty="0">
                <a:hlinkClick r:id="rId4"/>
              </a:rPr>
              <a:t>https://</a:t>
            </a:r>
            <a:r>
              <a:rPr lang="en-US" dirty="0" smtClean="0">
                <a:hlinkClick r:id="rId4"/>
              </a:rPr>
              <a:t>commons.wikimedia.org/wiki/Main_Page</a:t>
            </a:r>
            <a:r>
              <a:rPr lang="en-US" dirty="0" smtClean="0"/>
              <a:t> </a:t>
            </a:r>
          </a:p>
          <a:p>
            <a:pPr lvl="1"/>
            <a:r>
              <a:rPr lang="en-US" dirty="0" smtClean="0"/>
              <a:t>Video and Audio: e.g., YouTube, Vimeo</a:t>
            </a:r>
          </a:p>
        </p:txBody>
      </p:sp>
      <p:pic>
        <p:nvPicPr>
          <p:cNvPr id="5" name="Content Placeholder 4"/>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172200" y="1901290"/>
            <a:ext cx="5181600" cy="2321486"/>
          </a:xfrm>
        </p:spPr>
      </p:pic>
    </p:spTree>
    <p:extLst>
      <p:ext uri="{BB962C8B-B14F-4D97-AF65-F5344CB8AC3E}">
        <p14:creationId xmlns:p14="http://schemas.microsoft.com/office/powerpoint/2010/main" val="1744347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GIS</a:t>
            </a:r>
            <a:r>
              <a:rPr lang="en-US" dirty="0" smtClean="0"/>
              <a:t>?</a:t>
            </a:r>
            <a:endParaRPr lang="en-US" dirty="0"/>
          </a:p>
        </p:txBody>
      </p:sp>
      <p:sp>
        <p:nvSpPr>
          <p:cNvPr id="3" name="Subtitle 2"/>
          <p:cNvSpPr>
            <a:spLocks noGrp="1"/>
          </p:cNvSpPr>
          <p:nvPr>
            <p:ph idx="1"/>
          </p:nvPr>
        </p:nvSpPr>
        <p:spPr>
          <a:xfrm>
            <a:off x="838200" y="1825625"/>
            <a:ext cx="6416040" cy="5167358"/>
          </a:xfrm>
        </p:spPr>
        <p:txBody>
          <a:bodyPr>
            <a:normAutofit/>
          </a:bodyPr>
          <a:lstStyle/>
          <a:p>
            <a:pPr algn="l"/>
            <a:r>
              <a:rPr lang="en-US" dirty="0"/>
              <a:t>Geographic Information </a:t>
            </a:r>
            <a:br>
              <a:rPr lang="en-US" dirty="0"/>
            </a:br>
            <a:r>
              <a:rPr lang="en-US" dirty="0"/>
              <a:t>System or </a:t>
            </a:r>
            <a:r>
              <a:rPr lang="en-US" dirty="0" smtClean="0"/>
              <a:t>Science</a:t>
            </a:r>
          </a:p>
          <a:p>
            <a:pPr algn="l"/>
            <a:endParaRPr lang="en-US" dirty="0"/>
          </a:p>
          <a:p>
            <a:pPr algn="l"/>
            <a:r>
              <a:rPr lang="en-US" dirty="0" smtClean="0"/>
              <a:t>With GIS data, you can analyze and visualize places in relation to each other, over time, and from many different perspectives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63472" y="368524"/>
            <a:ext cx="3652129" cy="3974876"/>
          </a:xfrm>
          <a:prstGeom prst="rect">
            <a:avLst/>
          </a:prstGeom>
          <a:noFill/>
          <a:ln w="9525">
            <a:noFill/>
            <a:miter lim="800000"/>
            <a:headEnd/>
            <a:tailEnd/>
          </a:ln>
        </p:spPr>
      </p:pic>
    </p:spTree>
    <p:extLst>
      <p:ext uri="{BB962C8B-B14F-4D97-AF65-F5344CB8AC3E}">
        <p14:creationId xmlns:p14="http://schemas.microsoft.com/office/powerpoint/2010/main" val="38367867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11936"/>
            <a:ext cx="10515600" cy="1325563"/>
          </a:xfrm>
        </p:spPr>
        <p:txBody>
          <a:bodyPr/>
          <a:lstStyle/>
          <a:p>
            <a:r>
              <a:rPr lang="en-US" dirty="0" smtClean="0"/>
              <a:t>Open Lab: Build Your Own </a:t>
            </a:r>
            <a:r>
              <a:rPr lang="en-US" dirty="0" err="1" smtClean="0"/>
              <a:t>StoryMap</a:t>
            </a:r>
            <a:endParaRPr lang="en-US" dirty="0"/>
          </a:p>
        </p:txBody>
      </p:sp>
      <p:sp>
        <p:nvSpPr>
          <p:cNvPr id="3" name="Rectangle 2"/>
          <p:cNvSpPr/>
          <p:nvPr/>
        </p:nvSpPr>
        <p:spPr>
          <a:xfrm>
            <a:off x="321228" y="3734279"/>
            <a:ext cx="11032572" cy="1200329"/>
          </a:xfrm>
          <a:prstGeom prst="rect">
            <a:avLst/>
          </a:prstGeom>
        </p:spPr>
        <p:txBody>
          <a:bodyPr wrap="none">
            <a:spAutoFit/>
          </a:bodyPr>
          <a:lstStyle/>
          <a:p>
            <a:r>
              <a:rPr lang="en-US" sz="3600" b="1" dirty="0" smtClean="0"/>
              <a:t>- Create a Story Map of your home town with 3 locations</a:t>
            </a:r>
          </a:p>
          <a:p>
            <a:r>
              <a:rPr lang="en-US" sz="3600" b="1" dirty="0" smtClean="0"/>
              <a:t> </a:t>
            </a:r>
            <a:r>
              <a:rPr lang="en-US" sz="3600" b="1" u="sng" dirty="0">
                <a:hlinkClick r:id="rId2"/>
              </a:rPr>
              <a:t>http://storymaps.arcgis.com/en/</a:t>
            </a:r>
            <a:endParaRPr lang="en-US" sz="3600" b="1" dirty="0"/>
          </a:p>
        </p:txBody>
      </p:sp>
    </p:spTree>
    <p:extLst>
      <p:ext uri="{BB962C8B-B14F-4D97-AF65-F5344CB8AC3E}">
        <p14:creationId xmlns:p14="http://schemas.microsoft.com/office/powerpoint/2010/main" val="17049555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Additional Exercise:</a:t>
            </a:r>
            <a:endParaRPr lang="en-US" dirty="0"/>
          </a:p>
        </p:txBody>
      </p:sp>
      <p:sp>
        <p:nvSpPr>
          <p:cNvPr id="3" name="Subtitle 2"/>
          <p:cNvSpPr>
            <a:spLocks noGrp="1"/>
          </p:cNvSpPr>
          <p:nvPr>
            <p:ph type="subTitle" idx="1"/>
          </p:nvPr>
        </p:nvSpPr>
        <p:spPr/>
        <p:txBody>
          <a:bodyPr>
            <a:normAutofit/>
          </a:bodyPr>
          <a:lstStyle/>
          <a:p>
            <a:r>
              <a:rPr lang="en-US" b="1" dirty="0"/>
              <a:t>Explore the ArcGIS Online Web </a:t>
            </a:r>
            <a:r>
              <a:rPr lang="en-US" b="1" dirty="0" smtClean="0"/>
              <a:t>Interface and Create a Basic Map</a:t>
            </a:r>
            <a:endParaRPr lang="en-US" dirty="0"/>
          </a:p>
        </p:txBody>
      </p:sp>
    </p:spTree>
    <p:extLst>
      <p:ext uri="{BB962C8B-B14F-4D97-AF65-F5344CB8AC3E}">
        <p14:creationId xmlns:p14="http://schemas.microsoft.com/office/powerpoint/2010/main" val="24119182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 </a:t>
            </a:r>
            <a:r>
              <a:rPr lang="en-US" dirty="0"/>
              <a:t>Create a New Map</a:t>
            </a:r>
          </a:p>
        </p:txBody>
      </p:sp>
      <p:sp>
        <p:nvSpPr>
          <p:cNvPr id="4" name="Content Placeholder 3"/>
          <p:cNvSpPr>
            <a:spLocks noGrp="1"/>
          </p:cNvSpPr>
          <p:nvPr>
            <p:ph sz="half" idx="1"/>
          </p:nvPr>
        </p:nvSpPr>
        <p:spPr/>
        <p:txBody>
          <a:bodyPr/>
          <a:lstStyle/>
          <a:p>
            <a:r>
              <a:rPr lang="en-US" dirty="0" smtClean="0"/>
              <a:t>Log into ArcGIS Online at </a:t>
            </a:r>
            <a:r>
              <a:rPr lang="en-US" dirty="0" smtClean="0">
                <a:hlinkClick r:id="rId2"/>
              </a:rPr>
              <a:t>http</a:t>
            </a:r>
            <a:r>
              <a:rPr lang="en-US" dirty="0">
                <a:hlinkClick r:id="rId2"/>
              </a:rPr>
              <a:t>://www.arcgis.com/home/index.html</a:t>
            </a:r>
            <a:r>
              <a:rPr lang="en-US" dirty="0"/>
              <a:t> </a:t>
            </a:r>
            <a:endParaRPr lang="en-US" dirty="0" smtClean="0"/>
          </a:p>
          <a:p>
            <a:r>
              <a:rPr lang="en-US" dirty="0" smtClean="0"/>
              <a:t>Click on “Make a New Map”</a:t>
            </a:r>
          </a:p>
          <a:p>
            <a:r>
              <a:rPr lang="en-US" dirty="0" smtClean="0"/>
              <a:t>Pan and zoom the Map Viewer to where you want to create a map</a:t>
            </a:r>
          </a:p>
          <a:p>
            <a:r>
              <a:rPr lang="en-US" dirty="0" smtClean="0"/>
              <a:t>Click on the </a:t>
            </a:r>
            <a:r>
              <a:rPr lang="en-US" dirty="0" err="1" smtClean="0"/>
              <a:t>BaseMap</a:t>
            </a:r>
            <a:r>
              <a:rPr lang="en-US" dirty="0" smtClean="0"/>
              <a:t> Tab to select the </a:t>
            </a:r>
            <a:r>
              <a:rPr lang="en-US" dirty="0" err="1" smtClean="0"/>
              <a:t>BaseMap</a:t>
            </a:r>
            <a:endParaRPr lang="en-US" dirty="0" smtClean="0"/>
          </a:p>
          <a:p>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47968"/>
            <a:ext cx="5181600" cy="2884402"/>
          </a:xfrm>
        </p:spPr>
      </p:pic>
    </p:spTree>
    <p:extLst>
      <p:ext uri="{BB962C8B-B14F-4D97-AF65-F5344CB8AC3E}">
        <p14:creationId xmlns:p14="http://schemas.microsoft.com/office/powerpoint/2010/main" val="29932643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Add Content</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Click “Add” tab, select “Search Layers”  to find ready-to-use layers to add to your map</a:t>
            </a:r>
          </a:p>
          <a:p>
            <a:r>
              <a:rPr lang="en-US" dirty="0" smtClean="0"/>
              <a:t>Click “Add” next to each pre-loaded layer you want to add. </a:t>
            </a:r>
          </a:p>
          <a:p>
            <a:pPr lvl="1"/>
            <a:r>
              <a:rPr lang="en-US" dirty="0" smtClean="0"/>
              <a:t>Railway routes</a:t>
            </a:r>
          </a:p>
          <a:p>
            <a:pPr lvl="1"/>
            <a:r>
              <a:rPr lang="en-US" dirty="0" smtClean="0"/>
              <a:t>Wind and Weather patterns</a:t>
            </a:r>
          </a:p>
          <a:p>
            <a:pPr lvl="1"/>
            <a:r>
              <a:rPr lang="en-US" dirty="0" smtClean="0"/>
              <a:t>Flood Zones</a:t>
            </a:r>
            <a:endParaRPr lang="en-US" dirty="0"/>
          </a:p>
          <a:p>
            <a:r>
              <a:rPr lang="en-US" dirty="0" smtClean="0"/>
              <a:t>Click “Done With Layers”</a:t>
            </a:r>
          </a:p>
          <a:p>
            <a:r>
              <a:rPr lang="en-US" dirty="0" smtClean="0"/>
              <a:t>Click on Save button to save Web Map</a:t>
            </a:r>
            <a:endParaRPr lang="en-US" dirty="0"/>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90131" y="1825625"/>
            <a:ext cx="2745738" cy="4129088"/>
          </a:xfrm>
        </p:spPr>
      </p:pic>
    </p:spTree>
    <p:extLst>
      <p:ext uri="{BB962C8B-B14F-4D97-AF65-F5344CB8AC3E}">
        <p14:creationId xmlns:p14="http://schemas.microsoft.com/office/powerpoint/2010/main" val="4253417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Build a </a:t>
            </a:r>
            <a:r>
              <a:rPr lang="en-US" dirty="0" err="1" smtClean="0"/>
              <a:t>StoryMap</a:t>
            </a:r>
            <a:r>
              <a:rPr lang="en-US" dirty="0" smtClean="0"/>
              <a:t> With ArcGIS Online Web Map</a:t>
            </a:r>
            <a:endParaRPr lang="en-US" dirty="0"/>
          </a:p>
        </p:txBody>
      </p:sp>
      <p:sp>
        <p:nvSpPr>
          <p:cNvPr id="3" name="Content Placeholder 2"/>
          <p:cNvSpPr>
            <a:spLocks noGrp="1"/>
          </p:cNvSpPr>
          <p:nvPr>
            <p:ph sz="half" idx="1"/>
          </p:nvPr>
        </p:nvSpPr>
        <p:spPr/>
        <p:txBody>
          <a:bodyPr>
            <a:normAutofit/>
          </a:bodyPr>
          <a:lstStyle/>
          <a:p>
            <a:pPr marL="514350" indent="-514350">
              <a:buFont typeface="+mj-lt"/>
              <a:buAutoNum type="arabicPeriod"/>
            </a:pPr>
            <a:r>
              <a:rPr lang="en-US" dirty="0" smtClean="0"/>
              <a:t>Log into ArcGIS Online &gt; Click on “My Content”</a:t>
            </a:r>
          </a:p>
          <a:p>
            <a:pPr marL="514350" indent="-514350">
              <a:buFont typeface="+mj-lt"/>
              <a:buAutoNum type="arabicPeriod"/>
            </a:pPr>
            <a:r>
              <a:rPr lang="en-US" dirty="0" smtClean="0"/>
              <a:t>Find your previously created Map</a:t>
            </a:r>
          </a:p>
          <a:p>
            <a:pPr marL="514350" indent="-514350">
              <a:buFont typeface="+mj-lt"/>
              <a:buAutoNum type="arabicPeriod"/>
            </a:pPr>
            <a:r>
              <a:rPr lang="en-US" dirty="0" smtClean="0"/>
              <a:t>Click </a:t>
            </a:r>
            <a:r>
              <a:rPr lang="en-US" dirty="0"/>
              <a:t>on </a:t>
            </a:r>
            <a:r>
              <a:rPr lang="en-US" dirty="0" smtClean="0"/>
              <a:t>“Create a Web App”</a:t>
            </a:r>
            <a:endParaRPr lang="en-US" dirty="0" smtClean="0">
              <a:sym typeface="Wingdings" panose="05000000000000000000" pitchFamily="2" charset="2"/>
            </a:endParaRPr>
          </a:p>
          <a:p>
            <a:pPr marL="514350" indent="-514350">
              <a:buFont typeface="+mj-lt"/>
              <a:buAutoNum type="arabicPeriod"/>
            </a:pPr>
            <a:r>
              <a:rPr lang="en-US" dirty="0" smtClean="0"/>
              <a:t>Select “Build a Story Map”</a:t>
            </a:r>
            <a:endParaRPr lang="en-US" dirty="0" smtClean="0">
              <a:sym typeface="Wingdings" panose="05000000000000000000" pitchFamily="2" charset="2"/>
            </a:endParaRPr>
          </a:p>
          <a:p>
            <a:pPr marL="514350" indent="-514350">
              <a:buFont typeface="+mj-lt"/>
              <a:buAutoNum type="arabicPeriod"/>
            </a:pPr>
            <a:r>
              <a:rPr lang="en-US" dirty="0" smtClean="0">
                <a:sym typeface="Wingdings" panose="05000000000000000000" pitchFamily="2" charset="2"/>
              </a:rPr>
              <a:t>Select the type of </a:t>
            </a:r>
            <a:r>
              <a:rPr lang="en-US" dirty="0" err="1" smtClean="0">
                <a:sym typeface="Wingdings" panose="05000000000000000000" pitchFamily="2" charset="2"/>
              </a:rPr>
              <a:t>StoryMap</a:t>
            </a:r>
            <a:r>
              <a:rPr lang="en-US" dirty="0" smtClean="0">
                <a:sym typeface="Wingdings" panose="05000000000000000000" pitchFamily="2" charset="2"/>
              </a:rPr>
              <a:t> you want to use</a:t>
            </a:r>
            <a:endParaRPr lang="en-US" dirty="0">
              <a:sym typeface="Wingdings" panose="05000000000000000000" pitchFamily="2" charset="2"/>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21718"/>
            <a:ext cx="5181600" cy="3536901"/>
          </a:xfrm>
        </p:spPr>
      </p:pic>
    </p:spTree>
    <p:extLst>
      <p:ext uri="{BB962C8B-B14F-4D97-AF65-F5344CB8AC3E}">
        <p14:creationId xmlns:p14="http://schemas.microsoft.com/office/powerpoint/2010/main" val="2457375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Examples of Good Story Maps</a:t>
            </a:r>
            <a:endParaRPr lang="en-US" dirty="0"/>
          </a:p>
        </p:txBody>
      </p:sp>
      <p:sp>
        <p:nvSpPr>
          <p:cNvPr id="3" name="Content Placeholder 2"/>
          <p:cNvSpPr>
            <a:spLocks noGrp="1"/>
          </p:cNvSpPr>
          <p:nvPr>
            <p:ph idx="1"/>
          </p:nvPr>
        </p:nvSpPr>
        <p:spPr>
          <a:xfrm>
            <a:off x="271849" y="1329236"/>
            <a:ext cx="11081951" cy="4544342"/>
          </a:xfrm>
        </p:spPr>
        <p:txBody>
          <a:bodyPr>
            <a:normAutofit fontScale="85000" lnSpcReduction="10000"/>
          </a:bodyPr>
          <a:lstStyle/>
          <a:p>
            <a:pPr lvl="1"/>
            <a:r>
              <a:rPr lang="en-US" b="1" dirty="0" smtClean="0"/>
              <a:t>Childs Frick Abyssinian Expedition 1911-12: </a:t>
            </a:r>
            <a:r>
              <a:rPr lang="en-US" u="sng" dirty="0" smtClean="0">
                <a:hlinkClick r:id="rId2"/>
              </a:rPr>
              <a:t>http://carnegiemnh.maps.arcgis.com/apps/MapTour/?appid=1a374d71166d478f865eefb04a08654b</a:t>
            </a:r>
            <a:r>
              <a:rPr lang="en-US" u="sng" dirty="0" smtClean="0"/>
              <a:t> or </a:t>
            </a:r>
            <a:r>
              <a:rPr lang="en-US" u="sng" dirty="0" smtClean="0">
                <a:hlinkClick r:id="rId3"/>
              </a:rPr>
              <a:t>http://www.carnegiemnh.org/mammals/storymap/#Expedition_Map</a:t>
            </a:r>
            <a:endParaRPr lang="en-US" sz="3200" dirty="0" smtClean="0"/>
          </a:p>
          <a:p>
            <a:pPr lvl="1"/>
            <a:r>
              <a:rPr lang="en-US" b="1" dirty="0" smtClean="0"/>
              <a:t>After </a:t>
            </a:r>
            <a:r>
              <a:rPr lang="en-US" b="1" dirty="0"/>
              <a:t>the storm: Powdermill Nature Reserve's response to a unique research opportunity: </a:t>
            </a:r>
            <a:r>
              <a:rPr lang="en-US" u="sng" dirty="0">
                <a:hlinkClick r:id="rId4"/>
              </a:rPr>
              <a:t>http://carnegiemnh.maps.arcgis.com/apps/MapJournal/index.html?appid=2e87220ab2d346dc9b3aa9f09075477b&amp;webmap=21c887214a64419190a80259327f02fb</a:t>
            </a:r>
            <a:endParaRPr lang="en-US" sz="3200" dirty="0"/>
          </a:p>
          <a:p>
            <a:pPr lvl="1"/>
            <a:r>
              <a:rPr lang="en-US" b="1" dirty="0" smtClean="0"/>
              <a:t>Decisive </a:t>
            </a:r>
            <a:r>
              <a:rPr lang="en-US" b="1" dirty="0"/>
              <a:t>Moments in the Battle of Gettysburg: </a:t>
            </a:r>
            <a:r>
              <a:rPr lang="en-US" u="sng" dirty="0">
                <a:hlinkClick r:id="rId5"/>
              </a:rPr>
              <a:t>http://storymaps.esri.com/stories/2013/gettysburg/</a:t>
            </a:r>
            <a:endParaRPr lang="en-US" sz="3200" dirty="0"/>
          </a:p>
          <a:p>
            <a:pPr lvl="1"/>
            <a:r>
              <a:rPr lang="en-US" b="1" u="sng" dirty="0" smtClean="0"/>
              <a:t>The </a:t>
            </a:r>
            <a:r>
              <a:rPr lang="en-US" b="1" u="sng" dirty="0"/>
              <a:t>Assassination of Abraham Lincoln: </a:t>
            </a:r>
            <a:r>
              <a:rPr lang="en-US" u="sng" dirty="0">
                <a:hlinkClick r:id="rId6"/>
              </a:rPr>
              <a:t>http://story.maps.arcgis.com/apps/MapTour/?appid=c50be5615f024cc482ccb88222a8719d</a:t>
            </a:r>
            <a:endParaRPr lang="en-US" sz="3200" dirty="0"/>
          </a:p>
          <a:p>
            <a:pPr lvl="1"/>
            <a:r>
              <a:rPr lang="en-US" b="1" u="sng" dirty="0" smtClean="0"/>
              <a:t>Elephant </a:t>
            </a:r>
            <a:r>
              <a:rPr lang="en-US" b="1" u="sng" dirty="0"/>
              <a:t>Poaching:</a:t>
            </a:r>
            <a:r>
              <a:rPr lang="en-US" u="sng" dirty="0"/>
              <a:t>  </a:t>
            </a:r>
            <a:r>
              <a:rPr lang="en-US" u="sng" dirty="0" smtClean="0">
                <a:hlinkClick r:id="rId7"/>
              </a:rPr>
              <a:t>http</a:t>
            </a:r>
            <a:r>
              <a:rPr lang="en-US" u="sng" dirty="0">
                <a:hlinkClick r:id="rId7"/>
              </a:rPr>
              <a:t>://wcs-global.maps.arcgis.com/apps/MapJournal/?appid=6d920df507b5430fbd2c69c74ed21c6f</a:t>
            </a:r>
            <a:endParaRPr lang="en-US" sz="3200" dirty="0"/>
          </a:p>
          <a:p>
            <a:pPr lvl="1"/>
            <a:r>
              <a:rPr lang="en-US" b="1" u="sng" dirty="0" smtClean="0"/>
              <a:t>Mountains </a:t>
            </a:r>
            <a:r>
              <a:rPr lang="en-US" b="1" u="sng" dirty="0"/>
              <a:t>of Fire (3D maps!): </a:t>
            </a:r>
            <a:r>
              <a:rPr lang="en-US" u="sng" dirty="0">
                <a:hlinkClick r:id="rId8"/>
              </a:rPr>
              <a:t>http://story.maps.arcgis.com/apps/MapJournal/?appid=4c77a56bbcd743b69232cf3fd9c7a61c</a:t>
            </a:r>
            <a:endParaRPr lang="en-US" sz="3200" dirty="0"/>
          </a:p>
          <a:p>
            <a:endParaRPr lang="en-US" dirty="0" smtClean="0"/>
          </a:p>
          <a:p>
            <a:endParaRPr lang="en-US" dirty="0"/>
          </a:p>
        </p:txBody>
      </p:sp>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35</a:t>
            </a:fld>
            <a:endParaRPr lang="en-US"/>
          </a:p>
        </p:txBody>
      </p:sp>
      <p:sp>
        <p:nvSpPr>
          <p:cNvPr id="5" name="Rectangle 4"/>
          <p:cNvSpPr/>
          <p:nvPr/>
        </p:nvSpPr>
        <p:spPr>
          <a:xfrm>
            <a:off x="2020388" y="5662060"/>
            <a:ext cx="8769532" cy="369332"/>
          </a:xfrm>
          <a:prstGeom prst="rect">
            <a:avLst/>
          </a:prstGeom>
        </p:spPr>
        <p:txBody>
          <a:bodyPr wrap="square">
            <a:spAutoFit/>
          </a:bodyPr>
          <a:lstStyle/>
          <a:p>
            <a:pPr lvl="1"/>
            <a:r>
              <a:rPr lang="en-US" b="1" dirty="0" smtClean="0"/>
              <a:t>View More </a:t>
            </a:r>
            <a:r>
              <a:rPr lang="en-US" b="1" dirty="0" err="1" smtClean="0"/>
              <a:t>StoryMaps</a:t>
            </a:r>
            <a:r>
              <a:rPr lang="en-US" b="1" dirty="0" smtClean="0"/>
              <a:t>: </a:t>
            </a:r>
            <a:r>
              <a:rPr lang="en-US" b="1" u="sng" dirty="0" smtClean="0">
                <a:hlinkClick r:id="rId9"/>
              </a:rPr>
              <a:t>http</a:t>
            </a:r>
            <a:r>
              <a:rPr lang="en-US" b="1" u="sng" dirty="0">
                <a:hlinkClick r:id="rId9"/>
              </a:rPr>
              <a:t>://storymaps.arcgis.com/en/gallery/#s=0</a:t>
            </a:r>
            <a:endParaRPr lang="en-US" sz="3200" b="1" dirty="0"/>
          </a:p>
        </p:txBody>
      </p:sp>
    </p:spTree>
    <p:extLst>
      <p:ext uri="{BB962C8B-B14F-4D97-AF65-F5344CB8AC3E}">
        <p14:creationId xmlns:p14="http://schemas.microsoft.com/office/powerpoint/2010/main" val="2806223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Easy Mapping Tools….</a:t>
            </a:r>
            <a:endParaRPr lang="en-US" dirty="0"/>
          </a:p>
        </p:txBody>
      </p:sp>
      <p:sp>
        <p:nvSpPr>
          <p:cNvPr id="3" name="Content Placeholder 2"/>
          <p:cNvSpPr>
            <a:spLocks noGrp="1"/>
          </p:cNvSpPr>
          <p:nvPr>
            <p:ph idx="1"/>
          </p:nvPr>
        </p:nvSpPr>
        <p:spPr/>
        <p:txBody>
          <a:bodyPr/>
          <a:lstStyle/>
          <a:p>
            <a:r>
              <a:rPr lang="en-US" dirty="0" err="1" smtClean="0"/>
              <a:t>NeatLine</a:t>
            </a:r>
            <a:r>
              <a:rPr lang="en-US" dirty="0" smtClean="0"/>
              <a:t>:  http://neatline.org</a:t>
            </a:r>
          </a:p>
          <a:p>
            <a:r>
              <a:rPr lang="en-US" dirty="0" smtClean="0"/>
              <a:t>Google Maps: http://maps.google.com/</a:t>
            </a:r>
          </a:p>
          <a:p>
            <a:r>
              <a:rPr lang="en-US" dirty="0" err="1" smtClean="0"/>
              <a:t>HistoryPin</a:t>
            </a:r>
            <a:r>
              <a:rPr lang="en-US" dirty="0" smtClean="0"/>
              <a:t>: </a:t>
            </a:r>
            <a:r>
              <a:rPr lang="en-US" dirty="0" smtClean="0">
                <a:hlinkClick r:id="rId2"/>
              </a:rPr>
              <a:t>http://www.historypin.com</a:t>
            </a:r>
            <a:r>
              <a:rPr lang="en-US" dirty="0" smtClean="0"/>
              <a:t>  </a:t>
            </a:r>
          </a:p>
          <a:p>
            <a:r>
              <a:rPr lang="en-US" dirty="0" err="1"/>
              <a:t>WorldMap</a:t>
            </a:r>
            <a:r>
              <a:rPr lang="en-US" dirty="0"/>
              <a:t>: </a:t>
            </a:r>
            <a:r>
              <a:rPr lang="en-US" dirty="0">
                <a:hlinkClick r:id="rId3"/>
              </a:rPr>
              <a:t>http://worldmap.harvard.edu</a:t>
            </a:r>
            <a:r>
              <a:rPr lang="en-US" dirty="0" smtClean="0">
                <a:hlinkClick r:id="rId3"/>
              </a:rPr>
              <a:t>/</a:t>
            </a:r>
            <a:endParaRPr lang="en-US" dirty="0" smtClean="0"/>
          </a:p>
          <a:p>
            <a:r>
              <a:rPr lang="en-US" dirty="0"/>
              <a:t>Quantum GIS: </a:t>
            </a:r>
            <a:r>
              <a:rPr lang="en-US" dirty="0">
                <a:hlinkClick r:id="rId4"/>
              </a:rPr>
              <a:t>http://</a:t>
            </a:r>
            <a:r>
              <a:rPr lang="en-US" dirty="0" smtClean="0">
                <a:hlinkClick r:id="rId4"/>
              </a:rPr>
              <a:t>qgis.com</a:t>
            </a:r>
            <a:r>
              <a:rPr lang="en-US" dirty="0" smtClean="0"/>
              <a:t> </a:t>
            </a:r>
            <a:endParaRPr lang="en-US" dirty="0"/>
          </a:p>
          <a:p>
            <a:pPr marL="0" indent="0" algn="ctr">
              <a:buNone/>
            </a:pPr>
            <a:r>
              <a:rPr lang="en-US" dirty="0" smtClean="0"/>
              <a:t>Learn more at:</a:t>
            </a:r>
          </a:p>
          <a:p>
            <a:pPr marL="0" indent="0" algn="ctr">
              <a:buNone/>
            </a:pPr>
            <a:r>
              <a:rPr lang="en-US" dirty="0" smtClean="0">
                <a:hlinkClick r:id="rId5"/>
              </a:rPr>
              <a:t>http://guides.library.Illinois.edu/gis</a:t>
            </a:r>
            <a:r>
              <a:rPr lang="en-US" dirty="0" smtClean="0"/>
              <a:t> </a:t>
            </a:r>
            <a:endParaRPr lang="en-US" dirty="0"/>
          </a:p>
        </p:txBody>
      </p:sp>
    </p:spTree>
    <p:extLst>
      <p:ext uri="{BB962C8B-B14F-4D97-AF65-F5344CB8AC3E}">
        <p14:creationId xmlns:p14="http://schemas.microsoft.com/office/powerpoint/2010/main" val="11443697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827" y="2762336"/>
            <a:ext cx="10515600" cy="1325563"/>
          </a:xfrm>
        </p:spPr>
        <p:txBody>
          <a:bodyPr>
            <a:normAutofit fontScale="90000"/>
          </a:bodyPr>
          <a:lstStyle/>
          <a:p>
            <a:pPr algn="ctr"/>
            <a:r>
              <a:rPr lang="en-US" dirty="0" smtClean="0"/>
              <a:t>Thank You to</a:t>
            </a:r>
            <a:br>
              <a:rPr lang="en-US" dirty="0" smtClean="0"/>
            </a:br>
            <a:r>
              <a:rPr lang="en-US" dirty="0" smtClean="0"/>
              <a:t>James Whitacre</a:t>
            </a:r>
            <a:br>
              <a:rPr lang="en-US" dirty="0" smtClean="0"/>
            </a:br>
            <a:r>
              <a:rPr lang="en-US" dirty="0" smtClean="0"/>
              <a:t>GIS </a:t>
            </a:r>
            <a:r>
              <a:rPr lang="en-US" dirty="0"/>
              <a:t>Specialist at University of </a:t>
            </a:r>
            <a:r>
              <a:rPr lang="en-US" dirty="0" smtClean="0"/>
              <a:t>Illinois!</a:t>
            </a:r>
            <a:br>
              <a:rPr lang="en-US" dirty="0" smtClean="0"/>
            </a:br>
            <a:r>
              <a:rPr lang="en-US" dirty="0"/>
              <a:t/>
            </a:r>
            <a:br>
              <a:rPr lang="en-US" dirty="0"/>
            </a:br>
            <a:r>
              <a:rPr lang="en-US" dirty="0">
                <a:hlinkClick r:id="rId2"/>
              </a:rPr>
              <a:t>http://</a:t>
            </a:r>
            <a:r>
              <a:rPr lang="en-US" dirty="0" smtClean="0">
                <a:hlinkClick r:id="rId2"/>
              </a:rPr>
              <a:t>guides.library.illinois.edu/gis</a:t>
            </a:r>
            <a:r>
              <a:rPr lang="en-US" dirty="0" smtClean="0"/>
              <a:t>  </a:t>
            </a:r>
            <a:r>
              <a:rPr lang="en-US" dirty="0"/>
              <a:t/>
            </a:r>
            <a:br>
              <a:rPr lang="en-US" dirty="0"/>
            </a:br>
            <a:endParaRPr lang="en-US" dirty="0"/>
          </a:p>
        </p:txBody>
      </p:sp>
    </p:spTree>
    <p:extLst>
      <p:ext uri="{BB962C8B-B14F-4D97-AF65-F5344CB8AC3E}">
        <p14:creationId xmlns:p14="http://schemas.microsoft.com/office/powerpoint/2010/main" val="10912396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8863" y="116307"/>
            <a:ext cx="3932237" cy="1600200"/>
          </a:xfrm>
        </p:spPr>
        <p:txBody>
          <a:bodyPr anchor="ctr"/>
          <a:lstStyle/>
          <a:p>
            <a:pPr algn="ctr"/>
            <a:r>
              <a:rPr lang="en-US" dirty="0" smtClean="0"/>
              <a:t>QUESTIONS?</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9450" b="9450"/>
          <a:stretch>
            <a:fillRect/>
          </a:stretch>
        </p:blipFill>
        <p:spPr>
          <a:xfrm>
            <a:off x="7703389" y="2134739"/>
            <a:ext cx="3548482" cy="2801914"/>
          </a:xfrm>
        </p:spPr>
      </p:pic>
      <p:sp>
        <p:nvSpPr>
          <p:cNvPr id="4" name="Text Placeholder 3"/>
          <p:cNvSpPr>
            <a:spLocks noGrp="1"/>
          </p:cNvSpPr>
          <p:nvPr>
            <p:ph type="body" sz="half" idx="2"/>
          </p:nvPr>
        </p:nvSpPr>
        <p:spPr>
          <a:xfrm>
            <a:off x="-84942" y="1539815"/>
            <a:ext cx="8107508" cy="4800600"/>
          </a:xfrm>
        </p:spPr>
        <p:txBody>
          <a:bodyPr>
            <a:normAutofit/>
          </a:bodyPr>
          <a:lstStyle/>
          <a:p>
            <a:pPr algn="ctr"/>
            <a:endParaRPr lang="en-US" sz="2000" dirty="0" smtClean="0"/>
          </a:p>
          <a:p>
            <a:pPr algn="ctr"/>
            <a:r>
              <a:rPr lang="en-US" sz="2000" dirty="0" smtClean="0"/>
              <a:t>Harriett Green</a:t>
            </a:r>
          </a:p>
          <a:p>
            <a:pPr algn="ctr"/>
            <a:r>
              <a:rPr lang="en-US" sz="2000" dirty="0" smtClean="0"/>
              <a:t>English and Digital Humanities Librarian</a:t>
            </a:r>
          </a:p>
          <a:p>
            <a:pPr algn="ctr"/>
            <a:r>
              <a:rPr lang="en-US" sz="2000" dirty="0" smtClean="0"/>
              <a:t>University of Illinois at Urbana-Champaign</a:t>
            </a:r>
          </a:p>
          <a:p>
            <a:pPr algn="ctr"/>
            <a:r>
              <a:rPr lang="en-US" sz="2000" dirty="0" smtClean="0">
                <a:hlinkClick r:id="rId3"/>
              </a:rPr>
              <a:t>green19@Illinois.edu</a:t>
            </a:r>
            <a:endParaRPr lang="en-US" sz="2000" dirty="0" smtClean="0"/>
          </a:p>
          <a:p>
            <a:pPr algn="ctr"/>
            <a:endParaRPr lang="en-US" sz="2000" dirty="0" smtClean="0"/>
          </a:p>
          <a:p>
            <a:pPr algn="ctr"/>
            <a:r>
              <a:rPr lang="en-US" sz="2000" dirty="0" smtClean="0"/>
              <a:t>Nicholas Weber</a:t>
            </a:r>
          </a:p>
          <a:p>
            <a:pPr algn="ctr"/>
            <a:r>
              <a:rPr lang="en-US" sz="2000" dirty="0" smtClean="0"/>
              <a:t>Assistant Professor, Information School</a:t>
            </a:r>
          </a:p>
          <a:p>
            <a:pPr algn="ctr"/>
            <a:r>
              <a:rPr lang="en-US" sz="2000" dirty="0" smtClean="0"/>
              <a:t>University of Washington</a:t>
            </a:r>
          </a:p>
          <a:p>
            <a:pPr algn="ctr"/>
            <a:r>
              <a:rPr lang="en-US" sz="2000" dirty="0" smtClean="0">
                <a:hlinkClick r:id="rId4"/>
              </a:rPr>
              <a:t>nmweber@uw.edu</a:t>
            </a:r>
            <a:r>
              <a:rPr lang="en-US" sz="2000" dirty="0" smtClean="0"/>
              <a:t> </a:t>
            </a:r>
            <a:endParaRPr lang="en-US" sz="2000" dirty="0"/>
          </a:p>
        </p:txBody>
      </p:sp>
    </p:spTree>
    <p:extLst>
      <p:ext uri="{BB962C8B-B14F-4D97-AF65-F5344CB8AC3E}">
        <p14:creationId xmlns:p14="http://schemas.microsoft.com/office/powerpoint/2010/main" val="276866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Geographic Information?</a:t>
            </a:r>
            <a:endParaRPr lang="en-US" dirty="0"/>
          </a:p>
        </p:txBody>
      </p:sp>
      <p:sp>
        <p:nvSpPr>
          <p:cNvPr id="3" name="Content Placeholder 2"/>
          <p:cNvSpPr>
            <a:spLocks noGrp="1"/>
          </p:cNvSpPr>
          <p:nvPr>
            <p:ph idx="1"/>
          </p:nvPr>
        </p:nvSpPr>
        <p:spPr>
          <a:xfrm>
            <a:off x="1981200" y="1371600"/>
            <a:ext cx="4495800" cy="4800600"/>
          </a:xfrm>
        </p:spPr>
        <p:txBody>
          <a:bodyPr>
            <a:normAutofit/>
          </a:bodyPr>
          <a:lstStyle/>
          <a:p>
            <a:endParaRPr lang="en-US" dirty="0" smtClean="0"/>
          </a:p>
          <a:p>
            <a:r>
              <a:rPr lang="en-US" dirty="0" smtClean="0"/>
              <a:t>Information about places on the Earth's surface</a:t>
            </a:r>
          </a:p>
          <a:p>
            <a:endParaRPr lang="en-US" dirty="0" smtClean="0"/>
          </a:p>
          <a:p>
            <a:r>
              <a:rPr lang="en-US" dirty="0" smtClean="0"/>
              <a:t>Knowledge about where something is</a:t>
            </a:r>
          </a:p>
          <a:p>
            <a:endParaRPr lang="en-US" dirty="0" smtClean="0"/>
          </a:p>
          <a:p>
            <a:r>
              <a:rPr lang="en-US" dirty="0" smtClean="0"/>
              <a:t>Knowledge about what is at a given location</a:t>
            </a:r>
            <a:endParaRPr lang="en-US" dirty="0"/>
          </a:p>
        </p:txBody>
      </p:sp>
      <p:sp>
        <p:nvSpPr>
          <p:cNvPr id="5" name="Slide Number Placeholder 4"/>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pPr/>
              <a:t>4</a:t>
            </a:fld>
            <a:endParaRPr lang="en-US" dirty="0"/>
          </a:p>
        </p:txBody>
      </p:sp>
      <p:pic>
        <p:nvPicPr>
          <p:cNvPr id="6"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458191" y="1371600"/>
            <a:ext cx="4200768" cy="4572000"/>
          </a:xfrm>
          <a:prstGeom prst="rect">
            <a:avLst/>
          </a:prstGeom>
          <a:noFill/>
          <a:ln w="9525">
            <a:noFill/>
            <a:miter lim="800000"/>
            <a:headEnd/>
            <a:tailEnd/>
          </a:ln>
        </p:spPr>
      </p:pic>
      <p:sp>
        <p:nvSpPr>
          <p:cNvPr id="4" name="Rectangle 3"/>
          <p:cNvSpPr>
            <a:spLocks/>
          </p:cNvSpPr>
          <p:nvPr/>
        </p:nvSpPr>
        <p:spPr>
          <a:xfrm>
            <a:off x="5410200" y="6309360"/>
            <a:ext cx="4572000" cy="457200"/>
          </a:xfrm>
          <a:prstGeom prst="rect">
            <a:avLst/>
          </a:prstGeom>
        </p:spPr>
        <p:txBody>
          <a:bodyPr wrap="square" anchor="ctr">
            <a:noAutofit/>
          </a:bodyPr>
          <a:lstStyle/>
          <a:p>
            <a:pPr marL="228600" indent="-228600"/>
            <a:r>
              <a:rPr lang="en-US" sz="800" dirty="0">
                <a:solidFill>
                  <a:schemeClr val="bg1">
                    <a:lumMod val="75000"/>
                  </a:schemeClr>
                </a:solidFill>
              </a:rPr>
              <a:t>Source: </a:t>
            </a:r>
            <a:r>
              <a:rPr lang="en-US" sz="800" dirty="0" err="1">
                <a:solidFill>
                  <a:schemeClr val="bg1">
                    <a:lumMod val="75000"/>
                  </a:schemeClr>
                </a:solidFill>
              </a:rPr>
              <a:t>Goodchild</a:t>
            </a:r>
            <a:r>
              <a:rPr lang="en-US" sz="800" dirty="0">
                <a:solidFill>
                  <a:schemeClr val="bg1">
                    <a:lumMod val="75000"/>
                  </a:schemeClr>
                </a:solidFill>
              </a:rPr>
              <a:t>, M. F. 1997. “What is Geographic Information Science?, NCGIA Core Curriculum in </a:t>
            </a:r>
            <a:r>
              <a:rPr lang="en-US" sz="800" dirty="0" err="1">
                <a:solidFill>
                  <a:schemeClr val="bg1">
                    <a:lumMod val="75000"/>
                  </a:schemeClr>
                </a:solidFill>
              </a:rPr>
              <a:t>GIScience</a:t>
            </a:r>
            <a:r>
              <a:rPr lang="en-US" sz="800" dirty="0">
                <a:solidFill>
                  <a:schemeClr val="bg1">
                    <a:lumMod val="75000"/>
                  </a:schemeClr>
                </a:solidFill>
              </a:rPr>
              <a:t>”. Last modified October 7. </a:t>
            </a:r>
            <a:r>
              <a:rPr lang="en-US" sz="800" dirty="0">
                <a:solidFill>
                  <a:schemeClr val="bg1">
                    <a:lumMod val="75000"/>
                  </a:schemeClr>
                </a:solidFill>
                <a:hlinkClick r:id="rId4"/>
              </a:rPr>
              <a:t>http://www.ncgia.ucsb.edu/giscc/units/u002/u002.html</a:t>
            </a:r>
            <a:r>
              <a:rPr lang="en-US" sz="800" dirty="0">
                <a:solidFill>
                  <a:schemeClr val="bg1">
                    <a:lumMod val="75000"/>
                  </a:schemeClr>
                </a:solidFill>
              </a:rPr>
              <a:t>.</a:t>
            </a:r>
          </a:p>
        </p:txBody>
      </p:sp>
    </p:spTree>
    <p:extLst>
      <p:ext uri="{BB962C8B-B14F-4D97-AF65-F5344CB8AC3E}">
        <p14:creationId xmlns:p14="http://schemas.microsoft.com/office/powerpoint/2010/main" val="3448022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Geographic Information System</a:t>
            </a:r>
            <a:endParaRPr lang="en-US" dirty="0"/>
          </a:p>
        </p:txBody>
      </p:sp>
      <p:sp>
        <p:nvSpPr>
          <p:cNvPr id="3" name="Content Placeholder 2"/>
          <p:cNvSpPr>
            <a:spLocks noGrp="1"/>
          </p:cNvSpPr>
          <p:nvPr>
            <p:ph idx="1"/>
          </p:nvPr>
        </p:nvSpPr>
        <p:spPr>
          <a:xfrm>
            <a:off x="1981200" y="1371600"/>
            <a:ext cx="5181600" cy="4800600"/>
          </a:xfrm>
        </p:spPr>
        <p:txBody>
          <a:bodyPr>
            <a:normAutofit fontScale="77500" lnSpcReduction="20000"/>
          </a:bodyPr>
          <a:lstStyle/>
          <a:p>
            <a:endParaRPr lang="en-US" dirty="0" smtClean="0"/>
          </a:p>
          <a:p>
            <a:r>
              <a:rPr lang="en-US" dirty="0" smtClean="0"/>
              <a:t>Integrates hardware, software, data, people, and workflows to capture, manage, analyze, and display many forms of geographic information</a:t>
            </a:r>
          </a:p>
          <a:p>
            <a:endParaRPr lang="en-US" dirty="0" smtClean="0"/>
          </a:p>
          <a:p>
            <a:r>
              <a:rPr lang="en-US" dirty="0" smtClean="0"/>
              <a:t>View, understand, question, interpret, and visualize data in many ways that reveal relationships, patterns, and trends in the form of maps, globes, reports, and charts.</a:t>
            </a:r>
          </a:p>
          <a:p>
            <a:endParaRPr lang="en-US" dirty="0" smtClean="0"/>
          </a:p>
          <a:p>
            <a:r>
              <a:rPr lang="en-US" dirty="0" smtClean="0"/>
              <a:t>Answer questions and solve problems by looking at your data in a way that is easily  understood and shared.</a:t>
            </a:r>
            <a:endParaRPr lang="en-US" dirty="0"/>
          </a:p>
        </p:txBody>
      </p:sp>
      <p:sp>
        <p:nvSpPr>
          <p:cNvPr id="14" name="Slide Number Placeholder 1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5</a:t>
            </a:fld>
            <a:endParaRPr lang="en-US"/>
          </a:p>
        </p:txBody>
      </p:sp>
      <p:sp>
        <p:nvSpPr>
          <p:cNvPr id="16" name="Rectangle 15"/>
          <p:cNvSpPr>
            <a:spLocks/>
          </p:cNvSpPr>
          <p:nvPr/>
        </p:nvSpPr>
        <p:spPr>
          <a:xfrm>
            <a:off x="5410200" y="6309360"/>
            <a:ext cx="4572000" cy="457200"/>
          </a:xfrm>
          <a:prstGeom prst="rect">
            <a:avLst/>
          </a:prstGeom>
        </p:spPr>
        <p:txBody>
          <a:bodyPr wrap="square" anchor="ctr">
            <a:noAutofit/>
          </a:bodyPr>
          <a:lstStyle/>
          <a:p>
            <a:pPr marL="228600" indent="-228600"/>
            <a:r>
              <a:rPr lang="en-US" sz="800" dirty="0">
                <a:solidFill>
                  <a:schemeClr val="bg1">
                    <a:lumMod val="75000"/>
                  </a:schemeClr>
                </a:solidFill>
              </a:rPr>
              <a:t>Source: </a:t>
            </a:r>
            <a:r>
              <a:rPr lang="en-US" sz="800" dirty="0" err="1">
                <a:solidFill>
                  <a:schemeClr val="bg1">
                    <a:lumMod val="75000"/>
                  </a:schemeClr>
                </a:solidFill>
              </a:rPr>
              <a:t>Esri</a:t>
            </a:r>
            <a:r>
              <a:rPr lang="en-US" sz="800" dirty="0">
                <a:solidFill>
                  <a:schemeClr val="bg1">
                    <a:lumMod val="75000"/>
                  </a:schemeClr>
                </a:solidFill>
              </a:rPr>
              <a:t>. 2014. “GIS - GIS Dictionary”. Accessed August 4. </a:t>
            </a:r>
            <a:r>
              <a:rPr lang="en-US" sz="800" dirty="0">
                <a:solidFill>
                  <a:schemeClr val="bg1">
                    <a:lumMod val="75000"/>
                  </a:schemeClr>
                </a:solidFill>
                <a:hlinkClick r:id="rId3"/>
              </a:rPr>
              <a:t>http://support.esri.com/en/knowledgebase/GISDictionary/term/GIS</a:t>
            </a:r>
            <a:r>
              <a:rPr lang="en-US" sz="800" dirty="0">
                <a:solidFill>
                  <a:schemeClr val="bg1">
                    <a:lumMod val="75000"/>
                  </a:schemeClr>
                </a:solidFill>
              </a:rPr>
              <a:t>. </a:t>
            </a:r>
          </a:p>
        </p:txBody>
      </p:sp>
      <p:pic>
        <p:nvPicPr>
          <p:cNvPr id="4" name="Picture 3"/>
          <p:cNvPicPr>
            <a:picLocks noChangeAspect="1"/>
          </p:cNvPicPr>
          <p:nvPr/>
        </p:nvPicPr>
        <p:blipFill>
          <a:blip r:embed="rId4"/>
          <a:stretch>
            <a:fillRect/>
          </a:stretch>
        </p:blipFill>
        <p:spPr>
          <a:xfrm>
            <a:off x="6477000" y="2362201"/>
            <a:ext cx="4152030" cy="3048663"/>
          </a:xfrm>
          <a:prstGeom prst="rect">
            <a:avLst/>
          </a:prstGeom>
        </p:spPr>
      </p:pic>
    </p:spTree>
    <p:extLst>
      <p:ext uri="{BB962C8B-B14F-4D97-AF65-F5344CB8AC3E}">
        <p14:creationId xmlns:p14="http://schemas.microsoft.com/office/powerpoint/2010/main" val="451251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Who is using GIS?</a:t>
            </a:r>
            <a:endParaRPr lang="en-US"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894149607"/>
              </p:ext>
            </p:extLst>
          </p:nvPr>
        </p:nvGraphicFramePr>
        <p:xfrm>
          <a:off x="838200" y="1475116"/>
          <a:ext cx="10896600" cy="4641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4294967295"/>
          </p:nvPr>
        </p:nvSpPr>
        <p:spPr>
          <a:xfrm>
            <a:off x="11734800" y="6308725"/>
            <a:ext cx="457200" cy="457200"/>
          </a:xfrm>
          <a:prstGeom prst="rect">
            <a:avLst/>
          </a:prstGeom>
        </p:spPr>
        <p:txBody>
          <a:bodyPr/>
          <a:lstStyle/>
          <a:p>
            <a:fld id="{5F8C7318-DA4F-4747-A4B0-DD20411D1689}" type="slidenum">
              <a:rPr lang="en-US" smtClean="0"/>
              <a:t>6</a:t>
            </a:fld>
            <a:endParaRPr lang="en-US"/>
          </a:p>
        </p:txBody>
      </p:sp>
    </p:spTree>
    <p:extLst>
      <p:ext uri="{BB962C8B-B14F-4D97-AF65-F5344CB8AC3E}">
        <p14:creationId xmlns:p14="http://schemas.microsoft.com/office/powerpoint/2010/main" val="1591416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Who is using GIS?</a:t>
            </a:r>
            <a:endParaRPr lang="en-US" dirty="0"/>
          </a:p>
        </p:txBody>
      </p:sp>
      <p:sp>
        <p:nvSpPr>
          <p:cNvPr id="3" name="Content Placeholder 2"/>
          <p:cNvSpPr>
            <a:spLocks noGrp="1"/>
          </p:cNvSpPr>
          <p:nvPr>
            <p:ph idx="1"/>
          </p:nvPr>
        </p:nvSpPr>
        <p:spPr/>
        <p:txBody>
          <a:bodyPr>
            <a:normAutofit/>
          </a:bodyPr>
          <a:lstStyle/>
          <a:p>
            <a:pPr marL="0" indent="0">
              <a:buNone/>
            </a:pPr>
            <a:r>
              <a:rPr lang="en-US" sz="3400" dirty="0" smtClean="0">
                <a:ea typeface="ＭＳ Ｐゴシック"/>
              </a:rPr>
              <a:t>Biology, ecology, environmental sciences, </a:t>
            </a:r>
            <a:r>
              <a:rPr lang="en-US" sz="3400" dirty="0" smtClean="0">
                <a:ea typeface="ＭＳ Ｐゴシック"/>
                <a:hlinkClick r:id="rId2"/>
              </a:rPr>
              <a:t>forest science</a:t>
            </a:r>
            <a:r>
              <a:rPr lang="en-US" sz="3400" dirty="0" smtClean="0">
                <a:ea typeface="ＭＳ Ｐゴシック"/>
              </a:rPr>
              <a:t>, geology, engineering, </a:t>
            </a:r>
            <a:r>
              <a:rPr lang="en-US" sz="3400" dirty="0" smtClean="0">
                <a:ea typeface="ＭＳ Ｐゴシック"/>
                <a:hlinkClick r:id="rId3"/>
              </a:rPr>
              <a:t>history</a:t>
            </a:r>
            <a:r>
              <a:rPr lang="en-US" sz="3400" dirty="0" smtClean="0">
                <a:ea typeface="ＭＳ Ｐゴシック"/>
              </a:rPr>
              <a:t>, archeology, anthropology,</a:t>
            </a:r>
          </a:p>
          <a:p>
            <a:pPr marL="0" indent="0">
              <a:buNone/>
            </a:pPr>
            <a:r>
              <a:rPr lang="en-US" sz="3400" dirty="0" smtClean="0">
                <a:ea typeface="ＭＳ Ｐゴシック"/>
              </a:rPr>
              <a:t> </a:t>
            </a:r>
            <a:r>
              <a:rPr lang="en-US" sz="3400" dirty="0" smtClean="0">
                <a:ea typeface="ＭＳ Ｐゴシック"/>
                <a:hlinkClick r:id="rId4"/>
              </a:rPr>
              <a:t>literature</a:t>
            </a:r>
            <a:r>
              <a:rPr lang="en-US" sz="3400" dirty="0" smtClean="0">
                <a:ea typeface="ＭＳ Ｐゴシック"/>
              </a:rPr>
              <a:t>, political science, business, economics, </a:t>
            </a:r>
            <a:r>
              <a:rPr lang="en-US" sz="3400" dirty="0" smtClean="0">
                <a:ea typeface="ＭＳ Ｐゴシック"/>
                <a:hlinkClick r:id="rId5"/>
              </a:rPr>
              <a:t>public health</a:t>
            </a:r>
            <a:r>
              <a:rPr lang="en-US" sz="3400" dirty="0" smtClean="0">
                <a:ea typeface="ＭＳ Ｐゴシック"/>
              </a:rPr>
              <a:t>, medicine, education, </a:t>
            </a:r>
            <a:r>
              <a:rPr lang="en-US" sz="3400" dirty="0" smtClean="0">
                <a:ea typeface="ＭＳ Ｐゴシック"/>
                <a:hlinkClick r:id="rId6"/>
              </a:rPr>
              <a:t>public administration</a:t>
            </a:r>
            <a:r>
              <a:rPr lang="en-US" sz="3400" dirty="0" smtClean="0">
                <a:ea typeface="ＭＳ Ｐゴシック"/>
              </a:rPr>
              <a:t>, geography, </a:t>
            </a:r>
            <a:r>
              <a:rPr lang="en-US" sz="3400" dirty="0" smtClean="0">
                <a:ea typeface="ＭＳ Ｐゴシック"/>
                <a:hlinkClick r:id="rId7"/>
              </a:rPr>
              <a:t>agriculture</a:t>
            </a:r>
            <a:r>
              <a:rPr lang="en-US" sz="3400" dirty="0" smtClean="0">
                <a:ea typeface="ＭＳ Ｐゴシック"/>
              </a:rPr>
              <a:t>, urban planning, atmospheric sciences, library and information science, </a:t>
            </a:r>
            <a:r>
              <a:rPr lang="en-US" sz="3400" dirty="0" smtClean="0">
                <a:ea typeface="ＭＳ Ｐゴシック"/>
                <a:hlinkClick r:id="rId8"/>
              </a:rPr>
              <a:t>journalism</a:t>
            </a:r>
            <a:r>
              <a:rPr lang="en-US" sz="3400" dirty="0" smtClean="0">
                <a:ea typeface="ＭＳ Ｐゴシック"/>
              </a:rPr>
              <a:t>, veterinary medicine, social work, criminology…</a:t>
            </a:r>
          </a:p>
          <a:p>
            <a:pPr marL="0" indent="0">
              <a:buNone/>
            </a:pPr>
            <a:endParaRPr lang="en-US" sz="3400" dirty="0"/>
          </a:p>
        </p:txBody>
      </p:sp>
      <p:sp>
        <p:nvSpPr>
          <p:cNvPr id="4" name="Slide Number Placeholder 3"/>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t>7</a:t>
            </a:fld>
            <a:endParaRPr lang="en-US"/>
          </a:p>
        </p:txBody>
      </p:sp>
    </p:spTree>
    <p:extLst>
      <p:ext uri="{BB962C8B-B14F-4D97-AF65-F5344CB8AC3E}">
        <p14:creationId xmlns:p14="http://schemas.microsoft.com/office/powerpoint/2010/main" val="20490644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458191" y="685800"/>
            <a:ext cx="4200768" cy="457200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smtClean="0"/>
              <a:t>Geographic</a:t>
            </a:r>
            <a:br>
              <a:rPr lang="en-US" dirty="0" smtClean="0"/>
            </a:br>
            <a:r>
              <a:rPr lang="en-US" dirty="0" smtClean="0"/>
              <a:t>Data</a:t>
            </a:r>
            <a:endParaRPr lang="en-US" dirty="0"/>
          </a:p>
        </p:txBody>
      </p:sp>
      <p:sp>
        <p:nvSpPr>
          <p:cNvPr id="5" name="Content Placeholder 2"/>
          <p:cNvSpPr txBox="1">
            <a:spLocks/>
          </p:cNvSpPr>
          <p:nvPr/>
        </p:nvSpPr>
        <p:spPr>
          <a:xfrm>
            <a:off x="1981200" y="1371600"/>
            <a:ext cx="4495800" cy="4800600"/>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charset="0"/>
                <a:ea typeface="Franklin Gothic Book" charset="0"/>
                <a:cs typeface="Franklin Gothic Book" charset="0"/>
              </a:defRPr>
            </a:lvl1pPr>
            <a:lvl2pPr marL="685800" indent="-228600" algn="l" defTabSz="914400" rtl="0" eaLnBrk="1" latinLnBrk="0" hangingPunct="1">
              <a:lnSpc>
                <a:spcPct val="90000"/>
              </a:lnSpc>
              <a:spcBef>
                <a:spcPts val="500"/>
              </a:spcBef>
              <a:buFont typeface="Courier New" charset="0"/>
              <a:buChar char="o"/>
              <a:defRPr sz="2400" b="0" i="0" kern="1200">
                <a:solidFill>
                  <a:schemeClr val="tx1"/>
                </a:solidFill>
                <a:latin typeface="Franklin Gothic Book" charset="0"/>
                <a:ea typeface="Franklin Gothic Book" charset="0"/>
                <a:cs typeface="Franklin Gothic Book" charset="0"/>
              </a:defRPr>
            </a:lvl2pPr>
            <a:lvl3pPr marL="1143000" indent="-228600" algn="l" defTabSz="914400" rtl="0" eaLnBrk="1" latinLnBrk="0" hangingPunct="1">
              <a:lnSpc>
                <a:spcPct val="90000"/>
              </a:lnSpc>
              <a:spcBef>
                <a:spcPts val="500"/>
              </a:spcBef>
              <a:buFont typeface="Wingdings" charset="2"/>
              <a:buChar char="§"/>
              <a:defRPr sz="2000" b="0" i="0" kern="1200">
                <a:solidFill>
                  <a:schemeClr val="tx1"/>
                </a:solidFill>
                <a:latin typeface="Franklin Gothic Book" charset="0"/>
                <a:ea typeface="Franklin Gothic Book" charset="0"/>
                <a:cs typeface="Franklin Gothic Book"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charset="0"/>
                <a:ea typeface="Franklin Gothic Book" charset="0"/>
                <a:cs typeface="Franklin Gothic Book" charset="0"/>
              </a:defRPr>
            </a:lvl4pPr>
            <a:lvl5pPr marL="2057400" indent="-228600" algn="l" defTabSz="914400" rtl="0" eaLnBrk="1" latinLnBrk="0" hangingPunct="1">
              <a:lnSpc>
                <a:spcPct val="90000"/>
              </a:lnSpc>
              <a:spcBef>
                <a:spcPts val="500"/>
              </a:spcBef>
              <a:buFont typeface="Courier New" charset="0"/>
              <a:buChar char="o"/>
              <a:defRPr sz="1800" b="0" i="0" kern="1200">
                <a:solidFill>
                  <a:schemeClr val="tx1"/>
                </a:solidFill>
                <a:latin typeface="Franklin Gothic Book" charset="0"/>
                <a:ea typeface="Franklin Gothic Book" charset="0"/>
                <a:cs typeface="Franklin Gothic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p>
          <a:p>
            <a:r>
              <a:rPr lang="en-US" dirty="0" smtClean="0"/>
              <a:t>Geographic and spatial data is not flat, but multi-layered</a:t>
            </a:r>
          </a:p>
          <a:p>
            <a:endParaRPr lang="en-US" dirty="0" smtClean="0"/>
          </a:p>
          <a:p>
            <a:r>
              <a:rPr lang="en-US" dirty="0" smtClean="0"/>
              <a:t>Several aspects required to understand geographic characteristics of a place or object</a:t>
            </a:r>
            <a:endParaRPr lang="en-US" dirty="0"/>
          </a:p>
        </p:txBody>
      </p:sp>
    </p:spTree>
    <p:extLst>
      <p:ext uri="{BB962C8B-B14F-4D97-AF65-F5344CB8AC3E}">
        <p14:creationId xmlns:p14="http://schemas.microsoft.com/office/powerpoint/2010/main" val="38041423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Layers in GIS data</a:t>
            </a:r>
            <a:endParaRPr lang="en-US" b="0" dirty="0"/>
          </a:p>
        </p:txBody>
      </p:sp>
      <p:sp>
        <p:nvSpPr>
          <p:cNvPr id="3" name="Content Placeholder 2"/>
          <p:cNvSpPr>
            <a:spLocks noGrp="1"/>
          </p:cNvSpPr>
          <p:nvPr>
            <p:ph idx="1"/>
          </p:nvPr>
        </p:nvSpPr>
        <p:spPr>
          <a:xfrm>
            <a:off x="409303" y="1371600"/>
            <a:ext cx="6067697" cy="4680857"/>
          </a:xfrm>
        </p:spPr>
        <p:txBody>
          <a:bodyPr>
            <a:normAutofit fontScale="92500" lnSpcReduction="20000"/>
          </a:bodyPr>
          <a:lstStyle/>
          <a:p>
            <a:endParaRPr lang="en-US" dirty="0" smtClean="0"/>
          </a:p>
          <a:p>
            <a:r>
              <a:rPr lang="en-US" dirty="0" smtClean="0"/>
              <a:t>Visual </a:t>
            </a:r>
            <a:r>
              <a:rPr lang="en-US" dirty="0"/>
              <a:t>representation of a geographic dataset in a map </a:t>
            </a:r>
            <a:endParaRPr lang="en-US" sz="3600" dirty="0"/>
          </a:p>
          <a:p>
            <a:r>
              <a:rPr lang="en-US" dirty="0" smtClean="0"/>
              <a:t>Collection </a:t>
            </a:r>
            <a:r>
              <a:rPr lang="en-US" dirty="0"/>
              <a:t>of similar or thematic geographic features</a:t>
            </a:r>
            <a:endParaRPr lang="en-US" sz="3600" dirty="0"/>
          </a:p>
          <a:p>
            <a:pPr lvl="1"/>
            <a:r>
              <a:rPr lang="en-US" dirty="0" smtClean="0"/>
              <a:t>All </a:t>
            </a:r>
            <a:r>
              <a:rPr lang="en-US" dirty="0"/>
              <a:t>features must be the same type of data (point, line, polygon, raster) and share the same set of attribute types (or fields</a:t>
            </a:r>
            <a:r>
              <a:rPr lang="en-US" dirty="0" smtClean="0"/>
              <a:t>).</a:t>
            </a:r>
            <a:endParaRPr lang="en-US" sz="3200" dirty="0"/>
          </a:p>
          <a:p>
            <a:pPr lvl="1"/>
            <a:r>
              <a:rPr lang="en-US" dirty="0" smtClean="0"/>
              <a:t>Examples</a:t>
            </a:r>
            <a:r>
              <a:rPr lang="en-US" dirty="0"/>
              <a:t>: mountain peaks, roads, lakes, elevation</a:t>
            </a:r>
            <a:endParaRPr lang="en-US" sz="3200" dirty="0"/>
          </a:p>
          <a:p>
            <a:r>
              <a:rPr lang="en-US" dirty="0" smtClean="0"/>
              <a:t>Defines </a:t>
            </a:r>
            <a:r>
              <a:rPr lang="en-US" dirty="0"/>
              <a:t>visualization properties or symbology</a:t>
            </a:r>
            <a:endParaRPr lang="en-US" sz="3600" dirty="0"/>
          </a:p>
          <a:p>
            <a:r>
              <a:rPr lang="en-US" dirty="0" smtClean="0"/>
              <a:t>In </a:t>
            </a:r>
            <a:r>
              <a:rPr lang="en-US" dirty="0"/>
              <a:t>GIS software, they do not store data, but reference (i.e. point to) data sources</a:t>
            </a:r>
            <a:endParaRPr lang="en-US" sz="3600" dirty="0"/>
          </a:p>
        </p:txBody>
      </p:sp>
      <p:sp>
        <p:nvSpPr>
          <p:cNvPr id="5" name="Slide Number Placeholder 4"/>
          <p:cNvSpPr>
            <a:spLocks noGrp="1"/>
          </p:cNvSpPr>
          <p:nvPr>
            <p:ph type="sldNum" sz="quarter" idx="4294967295"/>
          </p:nvPr>
        </p:nvSpPr>
        <p:spPr>
          <a:xfrm>
            <a:off x="9753600" y="6309360"/>
            <a:ext cx="457200" cy="457200"/>
          </a:xfrm>
          <a:prstGeom prst="rect">
            <a:avLst/>
          </a:prstGeom>
        </p:spPr>
        <p:txBody>
          <a:bodyPr/>
          <a:lstStyle/>
          <a:p>
            <a:fld id="{5F8C7318-DA4F-4747-A4B0-DD20411D1689}" type="slidenum">
              <a:rPr lang="en-US" smtClean="0"/>
              <a:pPr/>
              <a:t>9</a:t>
            </a:fld>
            <a:endParaRPr lang="en-US" dirty="0"/>
          </a:p>
        </p:txBody>
      </p:sp>
      <p:pic>
        <p:nvPicPr>
          <p:cNvPr id="6"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458191" y="1371600"/>
            <a:ext cx="4200768" cy="4572000"/>
          </a:xfrm>
          <a:prstGeom prst="rect">
            <a:avLst/>
          </a:prstGeom>
          <a:noFill/>
          <a:ln w="9525">
            <a:noFill/>
            <a:miter lim="800000"/>
            <a:headEnd/>
            <a:tailEnd/>
          </a:ln>
        </p:spPr>
      </p:pic>
    </p:spTree>
    <p:extLst>
      <p:ext uri="{BB962C8B-B14F-4D97-AF65-F5344CB8AC3E}">
        <p14:creationId xmlns:p14="http://schemas.microsoft.com/office/powerpoint/2010/main" val="1205252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ku_2016_slidemaster" id="{F7984383-0F72-EA42-89BD-BE880129F885}" vid="{5EBAAE31-6C59-2042-AEB3-436DD48BAB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hku_2016_slidemaster</Template>
  <TotalTime>2300</TotalTime>
  <Words>1363</Words>
  <Application>Microsoft Office PowerPoint</Application>
  <PresentationFormat>Widescreen</PresentationFormat>
  <Paragraphs>249</Paragraphs>
  <Slides>38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ＭＳ Ｐゴシック</vt:lpstr>
      <vt:lpstr>Arial</vt:lpstr>
      <vt:lpstr>Calibri</vt:lpstr>
      <vt:lpstr>Courier New</vt:lpstr>
      <vt:lpstr>Franklin Gothic Book</vt:lpstr>
      <vt:lpstr>Wingdings</vt:lpstr>
      <vt:lpstr>Office Theme</vt:lpstr>
      <vt:lpstr>Introduction to GIS and StoryMaps Workshop</vt:lpstr>
      <vt:lpstr>Today’s Workshop</vt:lpstr>
      <vt:lpstr>What is GIS?</vt:lpstr>
      <vt:lpstr>What Is Geographic Information?</vt:lpstr>
      <vt:lpstr>Geographic Information System</vt:lpstr>
      <vt:lpstr>Who is using GIS?</vt:lpstr>
      <vt:lpstr>Who is using GIS?</vt:lpstr>
      <vt:lpstr>Geographic Data</vt:lpstr>
      <vt:lpstr>Layers in GIS data</vt:lpstr>
      <vt:lpstr>Features</vt:lpstr>
      <vt:lpstr>Attribute Information</vt:lpstr>
      <vt:lpstr>ArcGIS Online</vt:lpstr>
      <vt:lpstr>What is ArcGIS Online?</vt:lpstr>
      <vt:lpstr> ArcGIS Online = Connect Your Maps</vt:lpstr>
      <vt:lpstr>What is an ArcGIS Web Map?</vt:lpstr>
      <vt:lpstr>An ArcGIS Web Map</vt:lpstr>
      <vt:lpstr>Story Maps</vt:lpstr>
      <vt:lpstr>Learning Objectives</vt:lpstr>
      <vt:lpstr>A story about a Story Map…</vt:lpstr>
      <vt:lpstr>What is a Story Map?</vt:lpstr>
      <vt:lpstr>Why Use a Story Map?</vt:lpstr>
      <vt:lpstr>What Makes a Good Story Map?</vt:lpstr>
      <vt:lpstr>What Does a StoryMap Look Like?</vt:lpstr>
      <vt:lpstr>Pre-Step: Plan Ahead….</vt:lpstr>
      <vt:lpstr>Step 1: Open a ArcGIS Online Account</vt:lpstr>
      <vt:lpstr>Step 2: Select a StoryMap App format</vt:lpstr>
      <vt:lpstr>Types of StoryMap </vt:lpstr>
      <vt:lpstr>STEP 3: Start a StoryMap</vt:lpstr>
      <vt:lpstr>STEP 4: Create a StoryMap!</vt:lpstr>
      <vt:lpstr>Open Lab: Build Your Own StoryMap</vt:lpstr>
      <vt:lpstr>Additional Exercise:</vt:lpstr>
      <vt:lpstr>Step 1: Create a New Map</vt:lpstr>
      <vt:lpstr>Step 2: Add Content</vt:lpstr>
      <vt:lpstr>Advanced: Build a StoryMap With ArcGIS Online Web Map</vt:lpstr>
      <vt:lpstr>Examples of Good Story Maps</vt:lpstr>
      <vt:lpstr>Other Easy Mapping Tools….</vt:lpstr>
      <vt:lpstr>Thank You to James Whitacre GIS Specialist at University of Illinois!  http://guides.library.illinois.edu/gis   </vt:lpstr>
      <vt:lpstr>QUESTIONS?</vt:lpstr>
    </vt:vector>
  </TitlesOfParts>
  <Company>University of Illinois at Urbana-Champaign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Geographic Information Systems and Mapping</dc:title>
  <dc:creator>Green, Harriett E</dc:creator>
  <cp:lastModifiedBy>Green, Harriett E</cp:lastModifiedBy>
  <cp:revision>64</cp:revision>
  <dcterms:created xsi:type="dcterms:W3CDTF">2016-11-14T18:55:24Z</dcterms:created>
  <dcterms:modified xsi:type="dcterms:W3CDTF">2016-11-28T09:02:20Z</dcterms:modified>
</cp:coreProperties>
</file>